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81" r:id="rId4"/>
    <p:sldId id="269" r:id="rId5"/>
    <p:sldId id="277" r:id="rId6"/>
    <p:sldId id="275" r:id="rId7"/>
    <p:sldId id="279" r:id="rId8"/>
    <p:sldId id="280" r:id="rId9"/>
    <p:sldId id="270" r:id="rId10"/>
    <p:sldId id="278" r:id="rId11"/>
    <p:sldId id="272" r:id="rId12"/>
    <p:sldId id="273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lerie Seidel" initials="VS" lastIdx="1" clrIdx="0">
    <p:extLst>
      <p:ext uri="{19B8F6BF-5375-455C-9EA6-DF929625EA0E}">
        <p15:presenceInfo xmlns:p15="http://schemas.microsoft.com/office/powerpoint/2012/main" userId="S-1-5-21-2804871194-733073845-2504263008-11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A9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E79D-334A-427F-97D0-0398F8A465A0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189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E79D-334A-427F-97D0-0398F8A465A0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35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E79D-334A-427F-97D0-0398F8A465A0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109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E79D-334A-427F-97D0-0398F8A465A0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396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E79D-334A-427F-97D0-0398F8A465A0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02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E79D-334A-427F-97D0-0398F8A465A0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07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E79D-334A-427F-97D0-0398F8A465A0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422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E79D-334A-427F-97D0-0398F8A465A0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78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E79D-334A-427F-97D0-0398F8A465A0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79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E79D-334A-427F-97D0-0398F8A465A0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01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E79D-334A-427F-97D0-0398F8A465A0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36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FE79D-334A-427F-97D0-0398F8A465A0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38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ulfconsortium.org/grant-resource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ddourte@balmoralgroup.u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datavisual.balmoralgroup.us/GulfConsortiumProjects" TargetMode="Externa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ulfconsortium.org/grant-resource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ulfconsortium.org/grant-resource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estorethegulf.gov/sites/default/files/NOFA_SEPs_Final_Draft_ver20160524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ulfconsortium.org/grant-resource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29126" y="0"/>
            <a:ext cx="7160281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571" y="3521871"/>
            <a:ext cx="7366492" cy="944621"/>
          </a:xfrm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Observational Data Plans (ODP) and Data Management Plans (DMP) – what they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are and how to prepare them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78" y="1734720"/>
            <a:ext cx="3986541" cy="1694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05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guidance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910119"/>
            <a:ext cx="1075305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How to submit a subaward application?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Online submittal form with attachments: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https://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www.gulfconsortium.org/grant-resources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Attach all required documents as Word documents or pdf map and zipped shapefiles (for project location)</a:t>
            </a:r>
          </a:p>
        </p:txBody>
      </p:sp>
    </p:spTree>
    <p:extLst>
      <p:ext uri="{BB962C8B-B14F-4D97-AF65-F5344CB8AC3E}">
        <p14:creationId xmlns:p14="http://schemas.microsoft.com/office/powerpoint/2010/main" val="118680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guidance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910119"/>
            <a:ext cx="107530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How to submit a subaward application?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b="50812"/>
          <a:stretch/>
        </p:blipFill>
        <p:spPr>
          <a:xfrm>
            <a:off x="638236" y="1627773"/>
            <a:ext cx="9015720" cy="41792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90957" y="2720072"/>
            <a:ext cx="3125997" cy="4025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97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guidance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910119"/>
            <a:ext cx="107530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Questions…</a:t>
            </a:r>
            <a:endParaRPr lang="en-US" sz="40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4465" y="2319818"/>
            <a:ext cx="1075305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Contact:</a:t>
            </a:r>
          </a:p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Daniel Dourte</a:t>
            </a:r>
          </a:p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407.629.2185 ext. 113</a:t>
            </a:r>
          </a:p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ddourte@balmoralgroup.us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11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37160" y="4389118"/>
            <a:ext cx="5669280" cy="1463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667762" y="5510784"/>
            <a:ext cx="8817102" cy="10058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01168" y="944618"/>
            <a:ext cx="4846320" cy="28501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Implementation Milestones and timing 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8036" y="1698078"/>
            <a:ext cx="4055364" cy="1090842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61188" y="2876341"/>
            <a:ext cx="4613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milestones, start years, cost, goals, funding sources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5212080" y="2468880"/>
            <a:ext cx="1088136" cy="713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4808" y="1358371"/>
            <a:ext cx="5486400" cy="303594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464808" y="4394311"/>
            <a:ext cx="4613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Interface for project details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336411" y="924138"/>
            <a:ext cx="5797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5"/>
              </a:rPr>
              <a:t>http://datavisual.balmoralgroup.us/GulfConsortiumProjects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3" name="Right Arrow 22"/>
          <p:cNvSpPr/>
          <p:nvPr/>
        </p:nvSpPr>
        <p:spPr>
          <a:xfrm rot="5400000">
            <a:off x="9826752" y="4715256"/>
            <a:ext cx="1088136" cy="713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916936" y="5582721"/>
            <a:ext cx="8750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Better, faster decisions on grant timing, readiness, bundling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Transparent tracking of progress and changes</a:t>
            </a:r>
          </a:p>
          <a:p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8590" y="4461056"/>
            <a:ext cx="55024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GOAL:</a:t>
            </a:r>
          </a:p>
          <a:p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Efficient, accurate grant application preparation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5883" y="944618"/>
            <a:ext cx="48029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Dashboard for Project Data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9777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guidance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910119"/>
            <a:ext cx="10753059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What is needed to submit a subaward application?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See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guidance document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at</a:t>
            </a:r>
          </a:p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https://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www.gulfconsortium.org/grant-resources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Abstract/Executive Summary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Project Narrative (BAS)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Budget Narrative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Milestone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Metrics information (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BAS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Project Map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GIS shapefiles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Data Management Plan (BAS)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Observational Data Plan (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BAS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)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79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guidance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910119"/>
            <a:ext cx="11143457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The RESTORE Act defines “best available science” as science that: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Maximizes the quality, objectivity, and integrity of information, including statistical information;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Uses peer-reviewed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science or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publicly available data; and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Clearly documents and communicates risks and uncertainties in the scientific basis for such projects. </a:t>
            </a:r>
          </a:p>
        </p:txBody>
      </p:sp>
    </p:spTree>
    <p:extLst>
      <p:ext uri="{BB962C8B-B14F-4D97-AF65-F5344CB8AC3E}">
        <p14:creationId xmlns:p14="http://schemas.microsoft.com/office/powerpoint/2010/main" val="355126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ODP and DMP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910119"/>
            <a:ext cx="1075305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What are they?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Observation Data Plan – describes data collection and compilation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Data Management Plan – describes data storage, security, delivery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What are they for? – according to Council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Assist in Council reporting </a:t>
            </a: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Ensure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projects are compliant with financial award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Determine whether projects are meeting intended objectives and outcomes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Allows for future adaptive management actions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– if needed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09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ODP and DMP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910119"/>
            <a:ext cx="10753059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ODP – metrics and measures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Metrics – big-picture, “umbrella”, used to quantifiably determine project success: should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(if possible)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come from Council list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(see “Metrics Choices Table” - </a:t>
            </a:r>
            <a:r>
              <a:rPr lang="en-US" sz="2400" dirty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www.gulfconsortium.org/grant-resources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Measures – the data behind the metric; example: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r>
              <a:rPr lang="en-US" sz="2800" dirty="0">
                <a:ea typeface="Times New Roman" panose="02020603050405020304" pitchFamily="18" charset="0"/>
              </a:rPr>
              <a:t>Metric: Wetland Restoration – Number of Acres Restored </a:t>
            </a:r>
          </a:p>
          <a:p>
            <a:r>
              <a:rPr lang="en-US" sz="2800" dirty="0" smtClean="0">
                <a:ea typeface="Times New Roman" panose="02020603050405020304" pitchFamily="18" charset="0"/>
              </a:rPr>
              <a:t>Metric </a:t>
            </a:r>
            <a:r>
              <a:rPr lang="en-US" sz="2800" dirty="0">
                <a:ea typeface="Times New Roman" panose="02020603050405020304" pitchFamily="18" charset="0"/>
              </a:rPr>
              <a:t>Success Criteria: 100 Acres </a:t>
            </a:r>
            <a:r>
              <a:rPr lang="en-US" sz="2800" dirty="0" smtClean="0">
                <a:ea typeface="Times New Roman" panose="02020603050405020304" pitchFamily="18" charset="0"/>
              </a:rPr>
              <a:t>Restored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 smtClean="0">
                <a:ea typeface="Times New Roman" panose="02020603050405020304" pitchFamily="18" charset="0"/>
              </a:rPr>
              <a:t>Measure </a:t>
            </a:r>
            <a:r>
              <a:rPr lang="en-US" sz="2400" dirty="0">
                <a:ea typeface="Times New Roman" panose="02020603050405020304" pitchFamily="18" charset="0"/>
              </a:rPr>
              <a:t>I. Habitat Composition--Golden Island contains unique categories of terrestrial and aquatic habitats including beach and dune, intertidal flats, wetlands, and upland/scrub shrub.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>
                <a:ea typeface="Times New Roman" panose="02020603050405020304" pitchFamily="18" charset="0"/>
              </a:rPr>
              <a:t>Success Criteria: Maintain habitat diversity of emergent and submerged habitats over time including beach and dune, intertidal flats, wetlands, and upland/scrub shrub</a:t>
            </a:r>
            <a:r>
              <a:rPr lang="en-US" sz="2400" dirty="0" smtClean="0">
                <a:ea typeface="Times New Roman" panose="02020603050405020304" pitchFamily="18" charset="0"/>
              </a:rPr>
              <a:t>.</a:t>
            </a:r>
            <a:endParaRPr lang="en-US" sz="24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41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ODP and DMP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910119"/>
            <a:ext cx="1117862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What’s needed at grant application stage?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ODP and DMP needed for every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application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For grant applications for design or planning work: the ODP and DMP has be tracking the outputs associated with those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milestones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They will evolve with each application: for example – ODP for preliminary design will have metrics to document design work and maybe minimal detail on actual on-the-ground monitoring (water quality, acres preserved, 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etc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), but successive applications for grants within a project will advance the ODP to be more complete and detailed</a:t>
            </a:r>
          </a:p>
        </p:txBody>
      </p:sp>
    </p:spTree>
    <p:extLst>
      <p:ext uri="{BB962C8B-B14F-4D97-AF65-F5344CB8AC3E}">
        <p14:creationId xmlns:p14="http://schemas.microsoft.com/office/powerpoint/2010/main" val="265692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ODP and DMP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910119"/>
            <a:ext cx="10753059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Other questions</a:t>
            </a:r>
          </a:p>
          <a:p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Do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we need to show site control or easements for monitoring access?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No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, Council assumes that site control will be established by the Consortium or its subrecipients – evidence of site control at the time of grant applications is optional</a:t>
            </a:r>
          </a:p>
          <a:p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How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do we need to document monitoring locations – are maps needed?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Maps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are helpful, but not required.  Narrative descriptions of locations will suffice.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80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Other general questions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910119"/>
            <a:ext cx="11714957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Is Florida State Clearinghouse (SCH) review needed?</a:t>
            </a:r>
          </a:p>
          <a:p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No, the “Notice of Funding Availability: Spill Impact Component Project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Grants” indicates that…</a:t>
            </a:r>
          </a:p>
          <a:p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“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6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. Intergovernmental Review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Applications under this announcement are not subject to Executive Order 12372, Intergovernmental Review of Federal Programs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.” </a:t>
            </a:r>
          </a:p>
          <a:p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https://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restorethegulf.gov/sites/default/files/NOFA_SEPs_Final_Draft_ver20160524.pdf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15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guidance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910119"/>
            <a:ext cx="107530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Guidance documents</a:t>
            </a:r>
          </a:p>
        </p:txBody>
      </p:sp>
      <p:sp>
        <p:nvSpPr>
          <p:cNvPr id="3" name="Rectangle 2"/>
          <p:cNvSpPr/>
          <p:nvPr/>
        </p:nvSpPr>
        <p:spPr>
          <a:xfrm>
            <a:off x="374466" y="1421102"/>
            <a:ext cx="63882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www.gulfconsortium.org/grant-resources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3693" y="1882767"/>
            <a:ext cx="9144000" cy="4768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15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</TotalTime>
  <Words>676</Words>
  <Application>Microsoft Office PowerPoint</Application>
  <PresentationFormat>Widescreen</PresentationFormat>
  <Paragraphs>87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Dourte</dc:creator>
  <cp:lastModifiedBy>Daniel Dourte</cp:lastModifiedBy>
  <cp:revision>88</cp:revision>
  <dcterms:created xsi:type="dcterms:W3CDTF">2018-11-08T18:34:48Z</dcterms:created>
  <dcterms:modified xsi:type="dcterms:W3CDTF">2018-12-19T20:30:41Z</dcterms:modified>
</cp:coreProperties>
</file>