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85" r:id="rId3"/>
    <p:sldId id="274" r:id="rId4"/>
    <p:sldId id="332" r:id="rId5"/>
    <p:sldId id="336" r:id="rId6"/>
    <p:sldId id="335" r:id="rId7"/>
    <p:sldId id="328" r:id="rId8"/>
    <p:sldId id="288" r:id="rId9"/>
    <p:sldId id="309" r:id="rId10"/>
    <p:sldId id="340" r:id="rId11"/>
    <p:sldId id="341" r:id="rId12"/>
    <p:sldId id="337" r:id="rId13"/>
    <p:sldId id="272" r:id="rId14"/>
    <p:sldId id="325" r:id="rId15"/>
    <p:sldId id="311" r:id="rId16"/>
    <p:sldId id="316" r:id="rId17"/>
    <p:sldId id="338" r:id="rId18"/>
    <p:sldId id="331" r:id="rId19"/>
    <p:sldId id="318" r:id="rId20"/>
    <p:sldId id="334" r:id="rId21"/>
    <p:sldId id="324" r:id="rId22"/>
    <p:sldId id="339" r:id="rId23"/>
    <p:sldId id="326" r:id="rId24"/>
    <p:sldId id="327" r:id="rId25"/>
    <p:sldId id="273" r:id="rId26"/>
    <p:sldId id="27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lerie Seidel" initials="VS" lastIdx="1" clrIdx="0">
    <p:extLst>
      <p:ext uri="{19B8F6BF-5375-455C-9EA6-DF929625EA0E}">
        <p15:presenceInfo xmlns:p15="http://schemas.microsoft.com/office/powerpoint/2012/main" userId="S-1-5-21-2804871194-733073845-2504263008-11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A9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92" y="1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9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35724-AD20-4ADD-955B-839E29A79704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4D9CB-1596-4380-B4EE-6C8833950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68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F22C1-1B59-40E8-8C9B-C63674A47DBE}" type="datetime1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189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5BEE-1547-4944-909C-48B621357540}" type="datetime1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35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495DB-96C9-4BA3-9A1F-EA1AEA9A9742}" type="datetime1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109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04E6E-3F26-4721-9AE2-DC55F513EF14}" type="datetime1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396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C327-160C-4B36-AEBF-373EDAE706A1}" type="datetime1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02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4B74-6237-4638-8DFE-F8F633A36A29}" type="datetime1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07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5971-0A7A-41ED-A7A8-2C4B49691501}" type="datetime1">
              <a:rPr lang="en-US" smtClean="0"/>
              <a:t>11/19/2019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422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965E-8A5B-4E74-88FF-28F9B517CD02}" type="datetime1">
              <a:rPr lang="en-US" smtClean="0"/>
              <a:t>11/19/2019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78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3C37-3C1E-4976-BFC2-3F94C6323E5F}" type="datetime1">
              <a:rPr lang="en-US" smtClean="0"/>
              <a:t>11/19/2019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79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39F4-7ADF-461F-BC4B-D3FB76301081}" type="datetime1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01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1F67-AA1F-4F8F-962D-2454DD5532F1}" type="datetime1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36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F6BB8-B303-47D4-AD7E-532523119C19}" type="datetime1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38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lobal.gotomeeting.com/join/785710869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tel:+13127573119,,785710869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ebportalapp.com/sp/gulfconsortium_sep_projects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ulfconsortium.org/grant-resource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rive.google.com/drive/folders/1aELD3bw5M0TqJ2QoghS8EfyguhyqxECb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ebportalapp.com/sp/gulfconsortium_sep_project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info.gov/app/details/CFR-2014-title2-vol1/CFR-2014-title2-vol1-sec200-319/summary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ddourte@balmoralgroup.us" TargetMode="External"/><Relationship Id="rId4" Type="http://schemas.openxmlformats.org/officeDocument/2006/relationships/hyperlink" Target="https://www.govinfo.gov/app/details/CFR-2014-title2-vol1/CFR-2014-title2-vol1-sec200-320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info.gov/app/details/CFR-2014-title2-vol1/CFR-2014-title2-vol1-sec200-319/summary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vinfo.gov/app/details/CFR-2014-title2-vol1/CFR-2014-title2-vol1-sec200-320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info.gov/app/details/CFR-2014-title2-vol1/CFR-2014-title2-vol1-sec200-319/summary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vinfo.gov/app/details/CFR-2014-title2-vol1/CFR-2014-title2-vol1-sec200-320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ebportalapp.com/sp/gulfconsortium_sep_project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ulfconsortium.org/grant-resource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ulfconsortium.org/grant-resource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hyperlink" Target="https://auth.zenginehq.com/users/login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ulfconsortium.org/2019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visual.balmoralgroup.us/GulfConsortiumProjects-Amendment2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ddourte@balmoralgroup.u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datavisual.balmoralgroup.us/GulfConsortiumProjects" TargetMode="External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visual.balmoralgroup.us/GulfConsortiumProject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visual.balmoralgroup.us/GulfConsortiumProject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ulfconsortium.org/grant-resource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ulfconsortium.org/grant-resource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atavisual.balmoralgroup.us/GulfConsortiumProject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29126" y="0"/>
            <a:ext cx="7160281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571" y="3521871"/>
            <a:ext cx="7366492" cy="3213037"/>
          </a:xfrm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SEP Project Implementation – updates and Q&amp;A</a:t>
            </a:r>
          </a:p>
          <a:p>
            <a:pPr algn="l">
              <a:lnSpc>
                <a:spcPct val="120000"/>
              </a:lnSpc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November 20, 2019 – GoToMeeting</a:t>
            </a:r>
          </a:p>
          <a:p>
            <a:pPr algn="l">
              <a:lnSpc>
                <a:spcPct val="120000"/>
              </a:lnSpc>
            </a:pPr>
            <a:r>
              <a:rPr lang="en-US" sz="2000" b="1" dirty="0"/>
              <a:t>Please join my meeting from your computer, tablet or smartphone.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u="sng" dirty="0">
                <a:hlinkClick r:id="rId3"/>
              </a:rPr>
              <a:t>https://global.gotomeeting.com/join/785710869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b="1" dirty="0" smtClean="0"/>
              <a:t>You </a:t>
            </a:r>
            <a:r>
              <a:rPr lang="en-US" sz="2000" b="1" dirty="0"/>
              <a:t>can also dial in using your phone.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United States: </a:t>
            </a:r>
            <a:r>
              <a:rPr lang="en-US" sz="2000" u="sng" dirty="0">
                <a:hlinkClick r:id="rId4"/>
              </a:rPr>
              <a:t>+1 (312) 757-3119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b="1" dirty="0" smtClean="0"/>
              <a:t>Access </a:t>
            </a:r>
            <a:r>
              <a:rPr lang="en-US" sz="2000" b="1" dirty="0"/>
              <a:t>Code: 785-710-869 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78" y="1734720"/>
            <a:ext cx="3986541" cy="169428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5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RESTORE Council grants management system transitions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5" y="910119"/>
            <a:ext cx="1143360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RAAMS (RESTORE Council’s Grant </a:t>
            </a:r>
            <a:r>
              <a:rPr lang="en-US" sz="3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Mgmt</a:t>
            </a:r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System) goes dark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Jan 31, 2020</a:t>
            </a:r>
          </a:p>
          <a:p>
            <a:endParaRPr lang="en-US" sz="36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endParaRPr lang="en-US" sz="36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New systems go live (</a:t>
            </a:r>
            <a:r>
              <a:rPr lang="en-US" sz="3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GrantSolutions</a:t>
            </a:r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and PIPER)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Mar 16, 2020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3" r="52860"/>
          <a:stretch/>
        </p:blipFill>
        <p:spPr>
          <a:xfrm>
            <a:off x="3560882" y="1489811"/>
            <a:ext cx="1204546" cy="203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01" r="4255"/>
          <a:stretch/>
        </p:blipFill>
        <p:spPr>
          <a:xfrm>
            <a:off x="3481749" y="4640381"/>
            <a:ext cx="1310055" cy="2032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80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RESTORE Council grants management system transitions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5" y="910119"/>
            <a:ext cx="1143360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RAAMS (RESTORE Council’s Grant </a:t>
            </a:r>
            <a:r>
              <a:rPr lang="en-US" sz="3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Mgmt</a:t>
            </a:r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System) goes dark</a:t>
            </a:r>
          </a:p>
          <a:p>
            <a:pPr marL="571500" indent="-571500">
              <a:buFontTx/>
              <a:buChar char="-"/>
            </a:pPr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why’s that matter?</a:t>
            </a:r>
          </a:p>
          <a:p>
            <a:pPr marL="571500" indent="-571500">
              <a:buFontTx/>
              <a:buChar char="-"/>
            </a:pPr>
            <a:endParaRPr lang="en-US" sz="3600" b="1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Gulf Consortium applications approved at the January Board meeting will have to wait until Mar 16 for Gulf Consortium to submit to RESTORE Council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Jan 31 to Mar 16, 2020 – no RESTORE Council Grants Management System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30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upcoming applications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910119"/>
            <a:ext cx="108181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IMPORTANT for reducing overhead: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Don’t separate projects into smaller pieces than necessary… every grant/project needs an application and twice-annual performance and financial reports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Look at the most complete tangible deliverable you can complete with the information you have and submit for that </a:t>
            </a: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milestone(s)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2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374466" y="910119"/>
            <a:ext cx="116616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How to submit a subaward application? NEW grants mgmt. system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644" y="1422435"/>
            <a:ext cx="8867409" cy="542012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094832" y="1501585"/>
            <a:ext cx="79412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hlinkClick r:id="rId4"/>
              </a:rPr>
              <a:t>https://</a:t>
            </a:r>
            <a:r>
              <a:rPr lang="en-US" sz="2400" b="1" dirty="0" smtClean="0">
                <a:hlinkClick r:id="rId4"/>
              </a:rPr>
              <a:t>webportalapp.com/sp/gulfconsortium_sep_projects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12" name="Rectangle 11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upcoming applications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97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374466" y="910119"/>
            <a:ext cx="11661643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Start with templates</a:t>
            </a:r>
          </a:p>
          <a:p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https://www.gulfconsortium.org/grant-resources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</a:p>
          <a:p>
            <a:endParaRPr lang="en-US" sz="3200" b="1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See example materials </a:t>
            </a: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4"/>
              </a:rPr>
              <a:t>https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4"/>
              </a:rPr>
              <a:t>://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4"/>
              </a:rPr>
              <a:t>drive.google.com/drive/folders/1aELD3bw5M0TqJ2QoghS8EfyguhyqxECb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upcoming applications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38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374466" y="910119"/>
            <a:ext cx="11661643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How to submit a subaward application? NEW grants mgmt. system</a:t>
            </a:r>
          </a:p>
          <a:p>
            <a:endParaRPr lang="en-US" sz="3200" b="1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endParaRPr lang="en-US" sz="3200" b="1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Make a profile</a:t>
            </a:r>
          </a:p>
          <a:p>
            <a:pPr marL="514350" indent="-514350">
              <a:buAutoNum type="arabicParenR"/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Add an application</a:t>
            </a:r>
          </a:p>
          <a:p>
            <a:pPr marL="514350" indent="-514350">
              <a:buAutoNum type="arabicParenR"/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Fill out and submit an application 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Use templates locally or on your servers to make complete application attachments before submittal (budget, budget narrative, etc.)</a:t>
            </a:r>
          </a:p>
        </p:txBody>
      </p:sp>
      <p:sp>
        <p:nvSpPr>
          <p:cNvPr id="5" name="Rectangle 4"/>
          <p:cNvSpPr/>
          <p:nvPr/>
        </p:nvSpPr>
        <p:spPr>
          <a:xfrm>
            <a:off x="4094832" y="1501585"/>
            <a:ext cx="79412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hlinkClick r:id="rId3"/>
              </a:rPr>
              <a:t>https://</a:t>
            </a:r>
            <a:r>
              <a:rPr lang="en-US" sz="2400" b="1" dirty="0" smtClean="0">
                <a:hlinkClick r:id="rId3"/>
              </a:rPr>
              <a:t>webportalapp.com/sp/gulfconsortium_sep_projects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upcoming applications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74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Procurements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910119"/>
            <a:ext cx="11615121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Compliance with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:	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2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CFR § 200.319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– Competition</a:t>
            </a:r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				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4"/>
              </a:rPr>
              <a:t>2 CFR § 200.320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4"/>
              </a:rPr>
              <a:t>- Methods of procurement to be followed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If you already hired someone to do the work: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Explain the procurement (in Budget Narrative) and past involvement of selected firm (if applicable)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Send procurement backup to Gulf Consortium (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5"/>
              </a:rPr>
              <a:t>ddourte@balmoralgroup.us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):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RFP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Winning response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Resulting contract</a:t>
            </a:r>
          </a:p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If you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will do a new procurement: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Explain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the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procurement (in Budget Narrative)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Describe compliance with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county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policies and federal rules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9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Procurements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910119"/>
            <a:ext cx="11615121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Compliance with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:	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2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CFR § 200.319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– Competition</a:t>
            </a:r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				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4"/>
              </a:rPr>
              <a:t>2 CFR § 200.320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4"/>
              </a:rPr>
              <a:t>- Methods of procurement to be followed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Common question…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Consultant </a:t>
            </a:r>
            <a:r>
              <a:rPr lang="en-US" sz="2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                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was hired to do preliminary design, can they compete for final design?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Answer: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it will based on Gulf Consortium policy, consultation with General Counsel, and judgement of RESTORE Council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2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Procurements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910119"/>
            <a:ext cx="1161512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Compliance with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:	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2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CFR § 200.319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– Competition</a:t>
            </a:r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				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4"/>
              </a:rPr>
              <a:t>2 CFR § 200.320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4"/>
              </a:rPr>
              <a:t>- Methods of procurement to be followed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Process: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The particular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type of past involvement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and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type of procurement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both matter – needs described in budget narrative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RESTORE Council: “County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should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certify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to the Consortium that the work done in the past will not result in an unfair competitive advantage to the firm that had worked on the project previously and that 2 CFR 200.319 will be adhered to for each future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contract”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County’s general counsel will need to certify that all requirements of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§ 200.319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were complied with in the procurement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process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Case-by-case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review by Gulf Consortium legal counsel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40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Award acceptance, agreements, project kickoff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910119"/>
            <a:ext cx="11143457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After RESTORE Council makes an award: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Gulf Consortium reviews and accepts award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Management and Legal review of award conditions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Signed by chairman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Submitted in RAAMS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Award from Consortium to County: to be accepted by County </a:t>
            </a:r>
            <a:r>
              <a:rPr lang="en-US" sz="2800" b="1" dirty="0">
                <a:hlinkClick r:id="rId3"/>
              </a:rPr>
              <a:t>https://webportalapp.com/sp/gulfconsortium_sep_projects</a:t>
            </a:r>
            <a:r>
              <a:rPr lang="en-US" sz="2800" b="1" dirty="0"/>
              <a:t>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Sub-recipient agreement established (Gulf Consortium and County) – standard or special conditions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Gulf Consortium and County meeting to review scope, milestones, budget</a:t>
            </a:r>
          </a:p>
          <a:p>
            <a:pPr marL="971550" lvl="1" indent="-514350">
              <a:buFont typeface="+mj-lt"/>
              <a:buAutoNum type="arabicPeriod"/>
            </a:pP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2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SEP Project Implementation info session agenda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782103"/>
            <a:ext cx="10753059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Grant application status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Checklists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, templates, guidance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https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://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www.gulfconsortium.org/grant-resources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What applications should proceed?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County procurements and 2 CFR 200 compliance discussion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Post-award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tracking of time for County personnel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SEP amendment #2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Q&amp;A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0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Post-award reporting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910119"/>
            <a:ext cx="11143457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Twice each year (financial and performance reports)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See example forms at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https://www.gulfconsortium.org/grant-resources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bottom of page “Example Semi-Annual Report and Payment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Request”</a:t>
            </a:r>
          </a:p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Combined financial and performance report form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Form SF-PPR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“Performance Progress Report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” is basis of performance report form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Form SF-425 “Federal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Financial Report”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is basis of financial report form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Payment request form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56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Post-award reporting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910119"/>
            <a:ext cx="111434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Payment requests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1369" y="809461"/>
            <a:ext cx="2312377" cy="601689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074620" y="896788"/>
            <a:ext cx="61173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hlinkClick r:id="rId4"/>
              </a:rPr>
              <a:t>https://</a:t>
            </a:r>
            <a:r>
              <a:rPr lang="en-US" sz="2800" dirty="0" smtClean="0">
                <a:hlinkClick r:id="rId4"/>
              </a:rPr>
              <a:t>auth.zenginehq.com/users/login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38508" y="1486265"/>
            <a:ext cx="5553075" cy="307657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3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Post-award reporting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910119"/>
            <a:ext cx="1114345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Payment requests; Documentation of county time</a:t>
            </a:r>
          </a:p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(we have a form we’ll provide for comparison to your existing documentation)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8070" y="1907931"/>
            <a:ext cx="1128053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Update to Gulf Consortium Grant Manual</a:t>
            </a:r>
          </a:p>
          <a:p>
            <a:endParaRPr lang="en-US" sz="2800" dirty="0" smtClean="0"/>
          </a:p>
          <a:p>
            <a:r>
              <a:rPr lang="en-US" sz="2800" dirty="0" smtClean="0"/>
              <a:t>“Where </a:t>
            </a:r>
            <a:r>
              <a:rPr lang="en-US" sz="2800" dirty="0"/>
              <a:t>an employee works on single or multiple awards (including federal and non-federal), a distribution of their salaries/wages and fringe benefits must be supported by a detailed job cost timesheet showing hourly work effort for all time in a pay period.  All work effort must be clearly linked to each project and/or task in the pay period.  Pay stubs reflecting total hours must match timesheets and be included in the </a:t>
            </a:r>
            <a:r>
              <a:rPr lang="en-US" sz="2800" dirty="0" smtClean="0"/>
              <a:t>documentation.</a:t>
            </a:r>
          </a:p>
          <a:p>
            <a:endParaRPr lang="en-US" sz="2800" dirty="0"/>
          </a:p>
          <a:p>
            <a:r>
              <a:rPr lang="en-US" sz="2800" dirty="0"/>
              <a:t>Whenever possible, staff time should be funded by County funds or another source, rather than from direct costs due to the administrative burden</a:t>
            </a:r>
            <a:r>
              <a:rPr lang="en-US" sz="2800" dirty="0" smtClean="0"/>
              <a:t>.”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8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SEP amendment #2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910119"/>
            <a:ext cx="1114345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The goals of the amendment: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Describe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a new project in the SEP for Adaptive Planning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(to accommodate SEP amendments, policy revisions, OSA updates, financial audits, and possibly procurements), </a:t>
            </a: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Update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the original sequencing/timing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of funding to reflect changes in Santa Rosa, Okaloosa, and other counties in terms of project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order,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Update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the cost projections to reflect administrative costs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, per RESTORE Council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advice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and for consistency with grant applications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57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SEP amendment #2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910119"/>
            <a:ext cx="11143457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Please review - </a:t>
            </a:r>
          </a:p>
          <a:p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See complete version in Gulf Consortium </a:t>
            </a:r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Board packet at </a:t>
            </a:r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https://</a:t>
            </a:r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www.gulfconsortium.org/2019</a:t>
            </a:r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</a:p>
          <a:p>
            <a:endParaRPr lang="en-US" sz="4800" b="1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See updated milestone tables at</a:t>
            </a:r>
          </a:p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4"/>
              </a:rPr>
              <a:t>https://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4"/>
              </a:rPr>
              <a:t>datavisual.balmoralgroup.us/GulfConsortiumProjects-Amendment2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</a:p>
          <a:p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40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Questions…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910119"/>
            <a:ext cx="1075305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endParaRPr lang="en-US" sz="3600" b="1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4465" y="4394802"/>
            <a:ext cx="1075305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Contact:</a:t>
            </a:r>
          </a:p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Daniel Dourte</a:t>
            </a:r>
          </a:p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407.629.2185 ext. 113</a:t>
            </a:r>
          </a:p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ddourte@balmoralgroup.us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1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37160" y="4389118"/>
            <a:ext cx="5669280" cy="1463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667762" y="5510784"/>
            <a:ext cx="8817102" cy="10058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01168" y="944618"/>
            <a:ext cx="4846320" cy="28501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Implementation Milestones and timing 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8036" y="1698078"/>
            <a:ext cx="4055364" cy="1090842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61188" y="2876341"/>
            <a:ext cx="4613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milestones, start years, cost, goals, funding sources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5212080" y="2468880"/>
            <a:ext cx="1088136" cy="713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4808" y="1358371"/>
            <a:ext cx="5486400" cy="303594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464808" y="4394311"/>
            <a:ext cx="4613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Interface for project details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336411" y="924138"/>
            <a:ext cx="5797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5"/>
              </a:rPr>
              <a:t>http://datavisual.balmoralgroup.us/GulfConsortiumProjects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3" name="Right Arrow 22"/>
          <p:cNvSpPr/>
          <p:nvPr/>
        </p:nvSpPr>
        <p:spPr>
          <a:xfrm rot="5400000">
            <a:off x="9826752" y="4715256"/>
            <a:ext cx="1088136" cy="713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916936" y="5582721"/>
            <a:ext cx="8750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Better, faster decisions on grant timing, readiness, bundling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Transparent tracking of progress and changes</a:t>
            </a:r>
          </a:p>
          <a:p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8590" y="4461056"/>
            <a:ext cx="55024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GOAL:</a:t>
            </a:r>
          </a:p>
          <a:p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Efficient, accurate grant application preparation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5883" y="944618"/>
            <a:ext cx="48029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Dashboard for Project Data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77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Status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782103"/>
            <a:ext cx="107530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Where’s my application, when will an award be made?</a:t>
            </a:r>
          </a:p>
          <a:p>
            <a:r>
              <a:rPr lang="en-US" sz="2800" dirty="0">
                <a:hlinkClick r:id="rId3"/>
              </a:rPr>
              <a:t>http://</a:t>
            </a:r>
            <a:r>
              <a:rPr lang="en-US" sz="2800" dirty="0" smtClean="0">
                <a:hlinkClick r:id="rId3"/>
              </a:rPr>
              <a:t>datavisual.balmoralgroup.us/GulfConsortiumProjects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7971" y="1737360"/>
            <a:ext cx="9104050" cy="512064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79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Status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782103"/>
            <a:ext cx="107530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Where’s my application, when will an award be made?</a:t>
            </a:r>
          </a:p>
          <a:p>
            <a:r>
              <a:rPr lang="en-US" sz="2800" dirty="0">
                <a:hlinkClick r:id="rId3"/>
              </a:rPr>
              <a:t>http://</a:t>
            </a:r>
            <a:r>
              <a:rPr lang="en-US" sz="2800" dirty="0" smtClean="0">
                <a:hlinkClick r:id="rId3"/>
              </a:rPr>
              <a:t>datavisual.balmoralgroup.us/GulfConsortiumProjects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160" y="1752962"/>
            <a:ext cx="11599915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</a:rPr>
              <a:t>Status: Awarded!!!</a:t>
            </a:r>
          </a:p>
          <a:p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4 awards currently active (covering 7 SEP Projects; about $2.6M), with 12 additional grants submitted for approval.  The current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awards:</a:t>
            </a:r>
          </a:p>
          <a:p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Lake Seminole dredging for water quality improvement – Pinellas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County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Wastewater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Improvement/Septic to Sewer conversions for four counties – Santa Rosa, Okaloosa, Citrus, and Charlotte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Counties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Bayside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Marina Feasibility Study – Wakulla County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Artificial Reef expansion (offshore Hudson Reef) – Pasco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County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4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Timeline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782103"/>
            <a:ext cx="1075305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How long does it take from Gulf Consortium application to award?</a:t>
            </a:r>
          </a:p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The short answer…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338866" y="2309160"/>
            <a:ext cx="11767969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About 5 months:</a:t>
            </a:r>
          </a:p>
          <a:p>
            <a:r>
              <a:rPr lang="en-US" sz="4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From Gulf Consortium Board approval to award with sub-recipient agreement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111175" y="5662518"/>
            <a:ext cx="1645920" cy="731520"/>
            <a:chOff x="997528" y="5791201"/>
            <a:chExt cx="1645920" cy="731520"/>
          </a:xfrm>
        </p:grpSpPr>
        <p:sp>
          <p:nvSpPr>
            <p:cNvPr id="13" name="Right Arrow 12"/>
            <p:cNvSpPr/>
            <p:nvPr/>
          </p:nvSpPr>
          <p:spPr>
            <a:xfrm>
              <a:off x="997528" y="5791201"/>
              <a:ext cx="1645920" cy="731520"/>
            </a:xfrm>
            <a:prstGeom prst="rightArrow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58988" y="6014861"/>
              <a:ext cx="13435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bg1">
                      <a:lumMod val="85000"/>
                    </a:schemeClr>
                  </a:solidFill>
                </a:rPr>
                <a:t>5 to 6 months</a:t>
              </a:r>
              <a:endParaRPr lang="en-US" sz="1400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004" y="5553496"/>
            <a:ext cx="1828800" cy="77724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48355" y="5248388"/>
            <a:ext cx="1612939" cy="154484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7530" y="4669961"/>
            <a:ext cx="1027172" cy="102717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07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7390" y="241531"/>
            <a:ext cx="11795760" cy="20549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7390" y="4341406"/>
            <a:ext cx="11795760" cy="20549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07390" y="2286430"/>
            <a:ext cx="11795760" cy="20549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>
            <a:spLocks/>
          </p:cNvSpPr>
          <p:nvPr/>
        </p:nvSpPr>
        <p:spPr>
          <a:xfrm>
            <a:off x="2277000" y="2355342"/>
            <a:ext cx="1645920" cy="1645920"/>
          </a:xfrm>
          <a:prstGeom prst="hexagon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200" dirty="0" smtClean="0"/>
              <a:t>Reviews sub-recipient applications; revisions made; coordination with County</a:t>
            </a:r>
            <a:endParaRPr lang="en-US" sz="12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0685" y="4393942"/>
            <a:ext cx="692028" cy="66281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39" y="2296507"/>
            <a:ext cx="965625" cy="41039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 rot="16200000">
            <a:off x="516454" y="3153283"/>
            <a:ext cx="1916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General Manager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-44036" y="5425031"/>
            <a:ext cx="1105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Counties</a:t>
            </a:r>
            <a:endParaRPr lang="en-US" dirty="0"/>
          </a:p>
        </p:txBody>
      </p:sp>
      <p:sp>
        <p:nvSpPr>
          <p:cNvPr id="18" name="TextBox 17"/>
          <p:cNvSpPr txBox="1">
            <a:spLocks/>
          </p:cNvSpPr>
          <p:nvPr/>
        </p:nvSpPr>
        <p:spPr>
          <a:xfrm>
            <a:off x="1006008" y="4413913"/>
            <a:ext cx="1645920" cy="1645920"/>
          </a:xfrm>
          <a:prstGeom prst="hexagon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200" dirty="0" smtClean="0"/>
              <a:t>Prepares application(s); submits to Gulf Consortium management</a:t>
            </a:r>
            <a:endParaRPr lang="en-US" sz="1200" dirty="0"/>
          </a:p>
        </p:txBody>
      </p:sp>
      <p:sp>
        <p:nvSpPr>
          <p:cNvPr id="19" name="TextBox 18"/>
          <p:cNvSpPr txBox="1">
            <a:spLocks noChangeAspect="1"/>
          </p:cNvSpPr>
          <p:nvPr/>
        </p:nvSpPr>
        <p:spPr>
          <a:xfrm>
            <a:off x="5283205" y="320442"/>
            <a:ext cx="1645920" cy="1645920"/>
          </a:xfrm>
          <a:prstGeom prst="hexagon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200" dirty="0" smtClean="0"/>
              <a:t>Reviews for completeness; BAS external review; makes request for edits</a:t>
            </a:r>
            <a:endParaRPr lang="en-US" sz="1200" dirty="0"/>
          </a:p>
        </p:txBody>
      </p:sp>
      <p:sp>
        <p:nvSpPr>
          <p:cNvPr id="20" name="TextBox 19"/>
          <p:cNvSpPr txBox="1">
            <a:spLocks/>
          </p:cNvSpPr>
          <p:nvPr/>
        </p:nvSpPr>
        <p:spPr>
          <a:xfrm>
            <a:off x="2677515" y="4413421"/>
            <a:ext cx="1645920" cy="1645920"/>
          </a:xfrm>
          <a:prstGeom prst="hexagon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200" dirty="0" smtClean="0"/>
              <a:t>Provide additional information as needed</a:t>
            </a:r>
            <a:endParaRPr lang="en-US" sz="1200" dirty="0"/>
          </a:p>
        </p:txBody>
      </p:sp>
      <p:sp>
        <p:nvSpPr>
          <p:cNvPr id="21" name="TextBox 20"/>
          <p:cNvSpPr txBox="1">
            <a:spLocks/>
          </p:cNvSpPr>
          <p:nvPr/>
        </p:nvSpPr>
        <p:spPr>
          <a:xfrm>
            <a:off x="3979030" y="2355342"/>
            <a:ext cx="1645920" cy="1645920"/>
          </a:xfrm>
          <a:prstGeom prst="hexagon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200" dirty="0" smtClean="0"/>
              <a:t>Get Board approval; submit to RESTORE Council</a:t>
            </a:r>
            <a:endParaRPr lang="en-US" sz="12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1006008" y="5796879"/>
            <a:ext cx="1645920" cy="731520"/>
            <a:chOff x="997528" y="5791201"/>
            <a:chExt cx="1645920" cy="731520"/>
          </a:xfrm>
        </p:grpSpPr>
        <p:sp>
          <p:nvSpPr>
            <p:cNvPr id="23" name="Right Arrow 22"/>
            <p:cNvSpPr/>
            <p:nvPr/>
          </p:nvSpPr>
          <p:spPr>
            <a:xfrm>
              <a:off x="997528" y="5791201"/>
              <a:ext cx="1645920" cy="731520"/>
            </a:xfrm>
            <a:prstGeom prst="rightArrow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265385" y="6014861"/>
              <a:ext cx="11371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bg1">
                      <a:lumMod val="85000"/>
                    </a:schemeClr>
                  </a:solidFill>
                </a:rPr>
                <a:t>1 to 4 weeks</a:t>
              </a:r>
              <a:endParaRPr lang="en-US" sz="1400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277000" y="3804023"/>
            <a:ext cx="1645920" cy="731520"/>
            <a:chOff x="997528" y="5791201"/>
            <a:chExt cx="1645920" cy="731520"/>
          </a:xfrm>
        </p:grpSpPr>
        <p:sp>
          <p:nvSpPr>
            <p:cNvPr id="26" name="Right Arrow 25"/>
            <p:cNvSpPr/>
            <p:nvPr/>
          </p:nvSpPr>
          <p:spPr>
            <a:xfrm>
              <a:off x="997528" y="5791201"/>
              <a:ext cx="1645920" cy="731520"/>
            </a:xfrm>
            <a:prstGeom prst="rightArrow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265385" y="6014861"/>
              <a:ext cx="11371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bg1">
                      <a:lumMod val="85000"/>
                    </a:schemeClr>
                  </a:solidFill>
                </a:rPr>
                <a:t>1 to 3 weeks</a:t>
              </a:r>
              <a:endParaRPr lang="en-US" sz="1400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981622" y="3804023"/>
            <a:ext cx="1645920" cy="731520"/>
            <a:chOff x="997528" y="5791201"/>
            <a:chExt cx="1645920" cy="731520"/>
          </a:xfrm>
        </p:grpSpPr>
        <p:sp>
          <p:nvSpPr>
            <p:cNvPr id="29" name="Right Arrow 28"/>
            <p:cNvSpPr/>
            <p:nvPr/>
          </p:nvSpPr>
          <p:spPr>
            <a:xfrm>
              <a:off x="997528" y="5791201"/>
              <a:ext cx="1645920" cy="731520"/>
            </a:xfrm>
            <a:prstGeom prst="rightArrow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265385" y="6014861"/>
              <a:ext cx="11371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bg1">
                      <a:lumMod val="85000"/>
                    </a:schemeClr>
                  </a:solidFill>
                </a:rPr>
                <a:t>2 to 4 weeks</a:t>
              </a:r>
              <a:endParaRPr lang="en-US" sz="1400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pic>
        <p:nvPicPr>
          <p:cNvPr id="31" name="Picture 30"/>
          <p:cNvPicPr>
            <a:picLocks noChangeAspect="1"/>
          </p:cNvPicPr>
          <p:nvPr/>
        </p:nvPicPr>
        <p:blipFill>
          <a:blip r:embed="rId4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95" y="337207"/>
            <a:ext cx="1027172" cy="1027172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 rot="16200000">
            <a:off x="510184" y="1056156"/>
            <a:ext cx="1916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RESTORE Council</a:t>
            </a: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5286491" y="1730941"/>
            <a:ext cx="1645920" cy="731520"/>
            <a:chOff x="997528" y="5791201"/>
            <a:chExt cx="1645920" cy="731520"/>
          </a:xfrm>
        </p:grpSpPr>
        <p:sp>
          <p:nvSpPr>
            <p:cNvPr id="34" name="Right Arrow 33"/>
            <p:cNvSpPr/>
            <p:nvPr/>
          </p:nvSpPr>
          <p:spPr>
            <a:xfrm>
              <a:off x="997528" y="5791201"/>
              <a:ext cx="1645920" cy="731520"/>
            </a:xfrm>
            <a:prstGeom prst="rightArrow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050352" y="6014861"/>
              <a:ext cx="13521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bg1">
                      <a:lumMod val="85000"/>
                    </a:schemeClr>
                  </a:solidFill>
                </a:rPr>
                <a:t>10 to 15 weeks</a:t>
              </a:r>
              <a:endParaRPr lang="en-US" sz="1400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sp>
        <p:nvSpPr>
          <p:cNvPr id="36" name="5-Point Star 35"/>
          <p:cNvSpPr/>
          <p:nvPr/>
        </p:nvSpPr>
        <p:spPr>
          <a:xfrm>
            <a:off x="287295" y="5871116"/>
            <a:ext cx="959355" cy="914400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464674" y="6214832"/>
            <a:ext cx="580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/>
              <a:t>You are here</a:t>
            </a:r>
            <a:endParaRPr lang="en-US" sz="900" b="1" dirty="0"/>
          </a:p>
        </p:txBody>
      </p:sp>
      <p:sp>
        <p:nvSpPr>
          <p:cNvPr id="38" name="TextBox 37"/>
          <p:cNvSpPr txBox="1">
            <a:spLocks/>
          </p:cNvSpPr>
          <p:nvPr/>
        </p:nvSpPr>
        <p:spPr>
          <a:xfrm>
            <a:off x="6574727" y="2355342"/>
            <a:ext cx="1645920" cy="1645920"/>
          </a:xfrm>
          <a:prstGeom prst="hexagon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200" dirty="0" smtClean="0"/>
              <a:t>Makes edits and BAS responses; resubmits application to RESTORE Council</a:t>
            </a:r>
            <a:endParaRPr lang="en-US" sz="1200" dirty="0"/>
          </a:p>
        </p:txBody>
      </p:sp>
      <p:grpSp>
        <p:nvGrpSpPr>
          <p:cNvPr id="39" name="Group 38"/>
          <p:cNvGrpSpPr/>
          <p:nvPr/>
        </p:nvGrpSpPr>
        <p:grpSpPr>
          <a:xfrm>
            <a:off x="6577319" y="3804023"/>
            <a:ext cx="1645920" cy="731520"/>
            <a:chOff x="997528" y="5791201"/>
            <a:chExt cx="1645920" cy="731520"/>
          </a:xfrm>
        </p:grpSpPr>
        <p:sp>
          <p:nvSpPr>
            <p:cNvPr id="40" name="Right Arrow 39"/>
            <p:cNvSpPr/>
            <p:nvPr/>
          </p:nvSpPr>
          <p:spPr>
            <a:xfrm>
              <a:off x="997528" y="5791201"/>
              <a:ext cx="1645920" cy="731520"/>
            </a:xfrm>
            <a:prstGeom prst="rightArrow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265385" y="6014861"/>
              <a:ext cx="11371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bg1">
                      <a:lumMod val="85000"/>
                    </a:schemeClr>
                  </a:solidFill>
                </a:rPr>
                <a:t>1 to 3 weeks</a:t>
              </a:r>
              <a:endParaRPr lang="en-US" sz="1400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sp>
        <p:nvSpPr>
          <p:cNvPr id="42" name="TextBox 41"/>
          <p:cNvSpPr txBox="1">
            <a:spLocks/>
          </p:cNvSpPr>
          <p:nvPr/>
        </p:nvSpPr>
        <p:spPr>
          <a:xfrm>
            <a:off x="6574727" y="4413421"/>
            <a:ext cx="1645920" cy="1645920"/>
          </a:xfrm>
          <a:prstGeom prst="hexagon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200" dirty="0" smtClean="0"/>
              <a:t>Provide additional information as needed</a:t>
            </a:r>
            <a:endParaRPr lang="en-US" sz="1200" dirty="0"/>
          </a:p>
        </p:txBody>
      </p:sp>
      <p:sp>
        <p:nvSpPr>
          <p:cNvPr id="43" name="TextBox 42"/>
          <p:cNvSpPr txBox="1">
            <a:spLocks noChangeAspect="1"/>
          </p:cNvSpPr>
          <p:nvPr/>
        </p:nvSpPr>
        <p:spPr>
          <a:xfrm>
            <a:off x="7844488" y="323995"/>
            <a:ext cx="1645920" cy="1645920"/>
          </a:xfrm>
          <a:prstGeom prst="hexagon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200" dirty="0" smtClean="0"/>
              <a:t>Final reviews and award preparation; Award made</a:t>
            </a:r>
            <a:endParaRPr lang="en-US" sz="1200" dirty="0"/>
          </a:p>
        </p:txBody>
      </p:sp>
      <p:grpSp>
        <p:nvGrpSpPr>
          <p:cNvPr id="44" name="Group 43"/>
          <p:cNvGrpSpPr/>
          <p:nvPr/>
        </p:nvGrpSpPr>
        <p:grpSpPr>
          <a:xfrm>
            <a:off x="7847774" y="1734494"/>
            <a:ext cx="1645920" cy="731520"/>
            <a:chOff x="997528" y="5791201"/>
            <a:chExt cx="1645920" cy="731520"/>
          </a:xfrm>
        </p:grpSpPr>
        <p:sp>
          <p:nvSpPr>
            <p:cNvPr id="45" name="Right Arrow 44"/>
            <p:cNvSpPr/>
            <p:nvPr/>
          </p:nvSpPr>
          <p:spPr>
            <a:xfrm>
              <a:off x="997528" y="5791201"/>
              <a:ext cx="1645920" cy="731520"/>
            </a:xfrm>
            <a:prstGeom prst="rightArrow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050352" y="6014861"/>
              <a:ext cx="13521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bg1">
                      <a:lumMod val="85000"/>
                    </a:schemeClr>
                  </a:solidFill>
                </a:rPr>
                <a:t>5 to 8 weeks</a:t>
              </a:r>
              <a:endParaRPr lang="en-US" sz="1400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sp>
        <p:nvSpPr>
          <p:cNvPr id="47" name="TextBox 46"/>
          <p:cNvSpPr txBox="1">
            <a:spLocks/>
          </p:cNvSpPr>
          <p:nvPr/>
        </p:nvSpPr>
        <p:spPr>
          <a:xfrm>
            <a:off x="9002021" y="2353463"/>
            <a:ext cx="1645920" cy="1645920"/>
          </a:xfrm>
          <a:prstGeom prst="hexagon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200" dirty="0" smtClean="0"/>
              <a:t>Award review and acceptance; sub-recipient agreement delivery</a:t>
            </a:r>
            <a:endParaRPr lang="en-US" sz="1200" dirty="0"/>
          </a:p>
        </p:txBody>
      </p:sp>
      <p:grpSp>
        <p:nvGrpSpPr>
          <p:cNvPr id="48" name="Group 47"/>
          <p:cNvGrpSpPr/>
          <p:nvPr/>
        </p:nvGrpSpPr>
        <p:grpSpPr>
          <a:xfrm>
            <a:off x="9004613" y="3802144"/>
            <a:ext cx="1645920" cy="731520"/>
            <a:chOff x="997528" y="5791201"/>
            <a:chExt cx="1645920" cy="731520"/>
          </a:xfrm>
        </p:grpSpPr>
        <p:sp>
          <p:nvSpPr>
            <p:cNvPr id="49" name="Right Arrow 48"/>
            <p:cNvSpPr/>
            <p:nvPr/>
          </p:nvSpPr>
          <p:spPr>
            <a:xfrm>
              <a:off x="997528" y="5791201"/>
              <a:ext cx="1645920" cy="731520"/>
            </a:xfrm>
            <a:prstGeom prst="rightArrow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265385" y="6014861"/>
              <a:ext cx="11371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bg1">
                      <a:lumMod val="85000"/>
                    </a:schemeClr>
                  </a:solidFill>
                </a:rPr>
                <a:t>1 to 3 weeks</a:t>
              </a:r>
              <a:endParaRPr lang="en-US" sz="1400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0223197" y="5869794"/>
            <a:ext cx="1645920" cy="731520"/>
            <a:chOff x="997528" y="5791201"/>
            <a:chExt cx="1645920" cy="731520"/>
          </a:xfrm>
        </p:grpSpPr>
        <p:sp>
          <p:nvSpPr>
            <p:cNvPr id="52" name="Right Arrow 51"/>
            <p:cNvSpPr/>
            <p:nvPr/>
          </p:nvSpPr>
          <p:spPr>
            <a:xfrm>
              <a:off x="997528" y="5791201"/>
              <a:ext cx="1645920" cy="731520"/>
            </a:xfrm>
            <a:prstGeom prst="rightArrow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265385" y="6014861"/>
              <a:ext cx="11371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bg1">
                      <a:lumMod val="85000"/>
                    </a:schemeClr>
                  </a:solidFill>
                </a:rPr>
                <a:t>1 to 4 weeks</a:t>
              </a:r>
              <a:endParaRPr lang="en-US" sz="1400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1958534" y="548323"/>
            <a:ext cx="2897697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Grant application and award timeline estimates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 rot="16200000">
            <a:off x="9799621" y="2424449"/>
            <a:ext cx="3419987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Work begins, reporting required, payment requests allowed</a:t>
            </a:r>
            <a:endParaRPr lang="en-US" dirty="0"/>
          </a:p>
        </p:txBody>
      </p:sp>
      <p:sp>
        <p:nvSpPr>
          <p:cNvPr id="56" name="TextBox 55"/>
          <p:cNvSpPr txBox="1">
            <a:spLocks/>
          </p:cNvSpPr>
          <p:nvPr/>
        </p:nvSpPr>
        <p:spPr>
          <a:xfrm>
            <a:off x="10089163" y="4413421"/>
            <a:ext cx="1645920" cy="1645920"/>
          </a:xfrm>
          <a:prstGeom prst="hexagon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200" dirty="0" smtClean="0"/>
              <a:t>Subrecipient agreement review and approval; possible BOCC action needed</a:t>
            </a:r>
            <a:endParaRPr lang="en-US" sz="1200" dirty="0"/>
          </a:p>
        </p:txBody>
      </p:sp>
      <p:sp>
        <p:nvSpPr>
          <p:cNvPr id="57" name="TextBox 56"/>
          <p:cNvSpPr txBox="1"/>
          <p:nvPr/>
        </p:nvSpPr>
        <p:spPr>
          <a:xfrm>
            <a:off x="2952574" y="5938970"/>
            <a:ext cx="6717546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From the time a county submits a grant application: about 20 weeks to award (should improve)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3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guidance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782103"/>
            <a:ext cx="10753059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What is needed to submit a subaward application?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See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guidance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documents and templates at</a:t>
            </a:r>
          </a:p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https://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www.gulfconsortium.org/grant-resources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Project Abstract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Project Narrative (BAS)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Budget Narrative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Budget Table (SF 424 object class categories)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Milestone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Metrics information (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BAS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Environmental Compliance Checklist</a:t>
            </a:r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Project Map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GIS shapefiles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Data Management Plan (BAS)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Observational Data Plan (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BAS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Cash Drawdown Projection and Leveraged Funding form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56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guidance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782103"/>
            <a:ext cx="107530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What is needed to submit a subaward application?</a:t>
            </a:r>
          </a:p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https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://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www.gulfconsortium.org/grant-resources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r="38260"/>
          <a:stretch/>
        </p:blipFill>
        <p:spPr>
          <a:xfrm>
            <a:off x="6123671" y="2228656"/>
            <a:ext cx="5145154" cy="372301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60535" y="2162626"/>
            <a:ext cx="550393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Please use templates: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more complete applications = less management cost 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4466" y="4214165"/>
            <a:ext cx="43733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Save each of the blank templates; then save as project-specific name and fill them in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13" name="Right Arrow 12"/>
          <p:cNvSpPr/>
          <p:nvPr/>
        </p:nvSpPr>
        <p:spPr>
          <a:xfrm rot="10800000">
            <a:off x="4598376" y="4743999"/>
            <a:ext cx="1368962" cy="747346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13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upcoming applications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910119"/>
            <a:ext cx="108181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Next suggested date to submit applications by: 12/20/2019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Don’t need to wait until then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– submit whenever you’re ready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What portions of projects can proceed?  </a:t>
            </a: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Anything with a  2019 or 2020 start date in the SEP… see </a:t>
            </a:r>
            <a:r>
              <a:rPr lang="en-US" sz="3200" dirty="0">
                <a:hlinkClick r:id="rId3"/>
              </a:rPr>
              <a:t>http://datavisual.balmoralgroup.us/GulfConsortiumProjects</a:t>
            </a:r>
            <a:r>
              <a:rPr lang="en-US" sz="3200" dirty="0"/>
              <a:t> </a:t>
            </a: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and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ask us for help or suggestions</a:t>
            </a:r>
            <a:endParaRPr lang="en-US" sz="3200" b="1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8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2936</TotalTime>
  <Words>1266</Words>
  <Application>Microsoft Office PowerPoint</Application>
  <PresentationFormat>Widescreen</PresentationFormat>
  <Paragraphs>229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Courier New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Dourte</dc:creator>
  <cp:lastModifiedBy>Daniel Dourte</cp:lastModifiedBy>
  <cp:revision>218</cp:revision>
  <dcterms:created xsi:type="dcterms:W3CDTF">2018-11-08T18:34:48Z</dcterms:created>
  <dcterms:modified xsi:type="dcterms:W3CDTF">2019-11-19T20:50:47Z</dcterms:modified>
</cp:coreProperties>
</file>