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74" r:id="rId4"/>
    <p:sldId id="336" r:id="rId5"/>
    <p:sldId id="328" r:id="rId6"/>
    <p:sldId id="288" r:id="rId7"/>
    <p:sldId id="309" r:id="rId8"/>
    <p:sldId id="343" r:id="rId9"/>
    <p:sldId id="342" r:id="rId10"/>
    <p:sldId id="337" r:id="rId11"/>
    <p:sldId id="272" r:id="rId12"/>
    <p:sldId id="311" r:id="rId13"/>
    <p:sldId id="325" r:id="rId14"/>
    <p:sldId id="318" r:id="rId15"/>
    <p:sldId id="334" r:id="rId16"/>
    <p:sldId id="346" r:id="rId17"/>
    <p:sldId id="344" r:id="rId18"/>
    <p:sldId id="347" r:id="rId19"/>
    <p:sldId id="345" r:id="rId20"/>
    <p:sldId id="348" r:id="rId21"/>
    <p:sldId id="324" r:id="rId22"/>
    <p:sldId id="349" r:id="rId23"/>
    <p:sldId id="273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Seidel" initials="VS" lastIdx="1" clrIdx="0">
    <p:extLst>
      <p:ext uri="{19B8F6BF-5375-455C-9EA6-DF929625EA0E}">
        <p15:presenceInfo xmlns:p15="http://schemas.microsoft.com/office/powerpoint/2012/main" userId="S-1-5-21-2804871194-733073845-2504263008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0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35724-AD20-4ADD-955B-839E29A7970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D9CB-1596-4380-B4EE-6C883395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22C1-1B59-40E8-8C9B-C63674A47DBE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5BEE-1547-4944-909C-48B621357540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5DB-96C9-4BA3-9A1F-EA1AEA9A9742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4E6E-3F26-4721-9AE2-DC55F513EF14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C327-160C-4B36-AEBF-373EDAE706A1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B74-6237-4638-8DFE-F8F633A36A29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971-0A7A-41ED-A7A8-2C4B49691501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965E-8A5B-4E74-88FF-28F9B517CD02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3C37-3C1E-4976-BFC2-3F94C6323E5F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39F4-7ADF-461F-BC4B-D3FB76301081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1F67-AA1F-4F8F-962D-2454DD5532F1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6BB8-B303-47D4-AD7E-532523119C19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8CE8-A28E-4875-B25D-BBD9ADA78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gotomeeting.com/join/7857108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tel:+13127573119,,78571086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portalapp.com/sp/gulfconsortium_sep_projec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ortalapp.com/sp/gulfconsortium_sep_proje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aELD3bw5M0TqJ2QoghS8EfyguhyqxEC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ortalapp.com/webform/paymentreques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dourte@balmoralgroup.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atavisual.balmoralgroup.us/GulfConsortiumProjects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visual.balmoralgroup.us/GulfConsortiumProje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consortium.org/gra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visual.balmoralgroup.us/GulfConsortiumProjec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6" y="0"/>
            <a:ext cx="716028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571" y="3521871"/>
            <a:ext cx="7366492" cy="321303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 Project Implementation – updates and Q&amp;A</a:t>
            </a:r>
          </a:p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 1, 2020 – GoToMeeting</a:t>
            </a:r>
          </a:p>
          <a:p>
            <a:pPr algn="l">
              <a:lnSpc>
                <a:spcPct val="120000"/>
              </a:lnSpc>
            </a:pPr>
            <a:r>
              <a:rPr lang="en-US" sz="2000" b="1" dirty="0"/>
              <a:t>Please join my meeting from your computer, tablet or smartphone.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u="sng" dirty="0">
                <a:hlinkClick r:id="rId3"/>
              </a:rPr>
              <a:t>https://global.gotomeeting.com/join/785710869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 smtClean="0"/>
              <a:t>You </a:t>
            </a:r>
            <a:r>
              <a:rPr lang="en-US" sz="2000" b="1" dirty="0"/>
              <a:t>can also dial in using your phone.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United States: </a:t>
            </a:r>
            <a:r>
              <a:rPr lang="en-US" sz="2000" u="sng" dirty="0">
                <a:hlinkClick r:id="rId4"/>
              </a:rPr>
              <a:t>+1 (312) 757-3119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dirty="0" smtClean="0"/>
              <a:t>Access </a:t>
            </a:r>
            <a:r>
              <a:rPr lang="en-US" sz="2000" b="1" dirty="0"/>
              <a:t>Code: 785-710-869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8" y="1734720"/>
            <a:ext cx="3986541" cy="16942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818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IMPORTANT for reducing overhead: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Don’t separate projects into smaller pieces than necessary… every grant/project needs an application and twice-annual performance and financial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Look at the most complete tangible deliverable you can complete with the information you have and submit for that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milestone(s)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How to submit a subaward application? Online at: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44" y="1422435"/>
            <a:ext cx="8867409" cy="54201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4832" y="1501585"/>
            <a:ext cx="794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webportalapp.com/sp/gulfconsortium_sep_projects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How to submit a subaward application? Grants mgmt. system</a:t>
            </a: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Make a profile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Add an application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Fill out and submit an application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Use templates locally or on your servers to make complete application attachments before submittal (budget, budget narrative, etc.)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4832" y="1501585"/>
            <a:ext cx="794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webportalapp.com/sp/gulfconsortium_sep_projects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466" y="910119"/>
            <a:ext cx="1166164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Start with templates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https://www.gulfconsortium.org/grant-resources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See example materials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4"/>
              </a:rPr>
              <a:t>drive.google.com/drive/folders/1aELD3bw5M0TqJ2QoghS8EfyguhyqxECb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Award acceptance, agreements, project kickoff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11434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After RESTORE Council makes an award: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Gulf Consortium reviews and accepts award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Management and Legal review of award conditions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Signed by chairman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Submitted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in Council’s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grantsolutions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Sub-recipient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agreement established (Gulf Consortium and County) – standard or special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Gulf Consortium and County meeting to review scope, milestones, budget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114345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Due dates table to be provided to subrecipients around time subrecipient agreements are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signed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Milestone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estimated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dates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Financial Report due dates (determined by RESTORE dates specified in award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Performance Report dates</a:t>
            </a:r>
          </a:p>
          <a:p>
            <a:pPr marL="514350" indent="-514350">
              <a:buFontTx/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92" y="0"/>
            <a:ext cx="732472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11434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Financial and Performance Reports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See example forms at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https://www.gulfconsortium.org/grant-resources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bottom of page “Example Semi-Annual Report and Payment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Request”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Performance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report form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Form SF-PPR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“Performance Progress Report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” is basis of performance report 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Financial report information requests as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Payment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request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4" y="1057130"/>
            <a:ext cx="119348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1309687"/>
            <a:ext cx="119729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 Project Implementation info session agenda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Grant application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Checklists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, templates,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www.gulfconsortium.org/grant-resources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applications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should </a:t>
            </a: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proceed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Post-award reporting, invoices, deliverables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Q&amp;A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735"/>
          <a:stretch/>
        </p:blipFill>
        <p:spPr>
          <a:xfrm>
            <a:off x="0" y="771092"/>
            <a:ext cx="11420475" cy="6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 - invoicing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579" y="787993"/>
            <a:ext cx="5310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webportalapp.com/webform/paymentrequest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39455" y="1338429"/>
            <a:ext cx="43499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Important 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choose correct application in this dropdown box; this will link your invoice to your project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3" y="1106078"/>
            <a:ext cx="4038823" cy="560306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3905898" y="2893252"/>
            <a:ext cx="762489" cy="4177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02216" y="3234570"/>
            <a:ext cx="63044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Narrative to describe activities and deliverables;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Attach invoices from contractors and/or timekeeping backup for county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Not more often than monthly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Need direct deposit info combined w-9 form for Leon County (fiscal agent)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Post-award reporting - deliverables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579" y="787993"/>
            <a:ext cx="454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webportalapp.com/webform/link-TBD 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734" y="1189573"/>
            <a:ext cx="9593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Web form to attach deliverables (coming soon)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904" y="1958663"/>
            <a:ext cx="63044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Permits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Site visit pictures or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Observational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others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753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465" y="4394802"/>
            <a:ext cx="107530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Contact: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Daniel Dourte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407.629.2185 ext. 113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ddourte@balmoralgroup.us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7160" y="4389118"/>
            <a:ext cx="5669280" cy="1463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67762" y="5510784"/>
            <a:ext cx="8817102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168" y="944618"/>
            <a:ext cx="4846320" cy="2850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 Milestones and timing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36" y="1698078"/>
            <a:ext cx="4055364" cy="1090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1188" y="2876341"/>
            <a:ext cx="461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milestones, start years, cost, goals, funding sources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212080" y="2468880"/>
            <a:ext cx="1088136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808" y="1358371"/>
            <a:ext cx="5486400" cy="30359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64808" y="4394311"/>
            <a:ext cx="461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Interface for project details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36411" y="924138"/>
            <a:ext cx="579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http://datavisual.balmoralgroup.us/GulfConsortiumProjects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9826752" y="4715256"/>
            <a:ext cx="1088136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6936" y="5582721"/>
            <a:ext cx="8750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Better, faster decisions on grant timing, readiness, bundling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Transparent tracking of progress and changes</a:t>
            </a:r>
          </a:p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590" y="4461056"/>
            <a:ext cx="550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GOAL: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Efficient, accurate grant application preparation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883" y="944618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Dashboard for Project Data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Status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Where’s my application, when will an award be made?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datavisual.balmoralgroup.us/GulfConsortiumProjects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(p. 8, navigation arrows at bottom)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563" y="2196558"/>
            <a:ext cx="8457335" cy="4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Timeline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How long does it take from Gulf Consortium application to award?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The short answer…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866" y="2309160"/>
            <a:ext cx="117679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About 5 months:</a:t>
            </a:r>
          </a:p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From Gulf Consortium Board approval to award with sub-recipient agreement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11175" y="5662518"/>
            <a:ext cx="1645920" cy="731520"/>
            <a:chOff x="997528" y="5791201"/>
            <a:chExt cx="1645920" cy="731520"/>
          </a:xfrm>
        </p:grpSpPr>
        <p:sp>
          <p:nvSpPr>
            <p:cNvPr id="13" name="Right Arrow 12"/>
            <p:cNvSpPr/>
            <p:nvPr/>
          </p:nvSpPr>
          <p:spPr>
            <a:xfrm>
              <a:off x="997528" y="5791201"/>
              <a:ext cx="1645920" cy="73152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8988" y="6014861"/>
              <a:ext cx="1343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85000"/>
                    </a:schemeClr>
                  </a:solidFill>
                </a:rPr>
                <a:t>5 to 6 months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04" y="5553496"/>
            <a:ext cx="182880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355" y="5248388"/>
            <a:ext cx="1612939" cy="154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30" y="4669961"/>
            <a:ext cx="1027172" cy="10271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is needed to submit a subaward application?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See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guidance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documents and templates at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www.gulfconsortium.org/grant-resources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Project Abstract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Project Narrative (BAS)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Project Map (can be picture of pdf or word doc)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Milestone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Budget Narrative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Budget Table (spreadsheet; SF 424 object class categories)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Leveraged Funding form (don’t need drawdown schedule)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Metrics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information 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Observational Data Plan (BAS)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Data Management Plan (BAS)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Environmental Compliance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Checklist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GIS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shapefiles (don’t let this hold you up – we can quickly make these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00016" y="2172917"/>
            <a:ext cx="422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Recommended order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5794660" y="2143464"/>
            <a:ext cx="1645920" cy="7315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782103"/>
            <a:ext cx="10753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is needed to submit a subaward application?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://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hlinkClick r:id="rId3"/>
              </a:rPr>
              <a:t>www.gulfconsortium.org/grant-resources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260"/>
          <a:stretch/>
        </p:blipFill>
        <p:spPr>
          <a:xfrm>
            <a:off x="6123671" y="2228656"/>
            <a:ext cx="5145154" cy="37230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535" y="2162626"/>
            <a:ext cx="55039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Please use templates: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more complete applications = less management cost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466" y="4214165"/>
            <a:ext cx="43733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Save each of the blank templates; then save as project-specific name and fill them in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598376" y="4743999"/>
            <a:ext cx="1368962" cy="7473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466" y="910119"/>
            <a:ext cx="10818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Next suggested date to submit applications by: 5/15/2020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Don’t need to wait until then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– submit whenever you’re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What portions of projects can proceed? 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Anything with a  2019 to 2021 start date in the SEP… see </a:t>
            </a:r>
            <a:r>
              <a:rPr lang="en-US" sz="3200" dirty="0">
                <a:hlinkClick r:id="rId3"/>
              </a:rPr>
              <a:t>http://datavisual.balmoralgroup.us/GulfConsortiumProjects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 us for help or suggestions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63" y="36576"/>
            <a:ext cx="1441524" cy="6126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" y="19734"/>
            <a:ext cx="10289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Preparation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applications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CE8-A28E-4875-B25D-BBD9ADA78B43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964" y="1287235"/>
            <a:ext cx="7675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Deadlines for grant applications to be approved at upcoming 2020 Gulf Consortium Board meetings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 to Gulf Consortium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this date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5/15/2020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8/7/2020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10/30/2020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3419" y="3897748"/>
            <a:ext cx="293716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Board meeting June 10, 2020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8036" y="4724402"/>
            <a:ext cx="46043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Board meeting day Sep 8 to 11 (TBD), 2020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03418" y="5551056"/>
            <a:ext cx="460432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Board meeting day Dec 1 to 4 (TBD), 2020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2275251" y="2869408"/>
            <a:ext cx="762489" cy="4177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2" y="0"/>
            <a:ext cx="1181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869</Words>
  <Application>Microsoft Office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Dourte</dc:creator>
  <cp:lastModifiedBy>Daniel Dourte</cp:lastModifiedBy>
  <cp:revision>239</cp:revision>
  <dcterms:created xsi:type="dcterms:W3CDTF">2018-11-08T18:34:48Z</dcterms:created>
  <dcterms:modified xsi:type="dcterms:W3CDTF">2020-05-04T13:39:04Z</dcterms:modified>
</cp:coreProperties>
</file>