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85" r:id="rId3"/>
    <p:sldId id="354" r:id="rId4"/>
    <p:sldId id="274" r:id="rId5"/>
    <p:sldId id="328" r:id="rId6"/>
    <p:sldId id="288" r:id="rId7"/>
    <p:sldId id="309" r:id="rId8"/>
    <p:sldId id="343" r:id="rId9"/>
    <p:sldId id="337" r:id="rId10"/>
    <p:sldId id="272" r:id="rId11"/>
    <p:sldId id="311" r:id="rId12"/>
    <p:sldId id="356" r:id="rId13"/>
    <p:sldId id="357" r:id="rId14"/>
    <p:sldId id="358" r:id="rId15"/>
    <p:sldId id="355" r:id="rId16"/>
    <p:sldId id="350" r:id="rId17"/>
    <p:sldId id="351" r:id="rId18"/>
    <p:sldId id="334" r:id="rId19"/>
    <p:sldId id="346" r:id="rId20"/>
    <p:sldId id="344" r:id="rId21"/>
    <p:sldId id="324" r:id="rId22"/>
    <p:sldId id="273" r:id="rId23"/>
    <p:sldId id="27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erie Seidel" initials="VS" lastIdx="1" clrIdx="0">
    <p:extLst>
      <p:ext uri="{19B8F6BF-5375-455C-9EA6-DF929625EA0E}">
        <p15:presenceInfo xmlns:p15="http://schemas.microsoft.com/office/powerpoint/2012/main" userId="S-1-5-21-2804871194-733073845-2504263008-11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A9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9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35724-AD20-4ADD-955B-839E29A79704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4D9CB-1596-4380-B4EE-6C8833950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68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F22C1-1B59-40E8-8C9B-C63674A47DBE}" type="datetime1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189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5BEE-1547-4944-909C-48B621357540}" type="datetime1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35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495DB-96C9-4BA3-9A1F-EA1AEA9A9742}" type="datetime1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09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4E6E-3F26-4721-9AE2-DC55F513EF14}" type="datetime1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96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C327-160C-4B36-AEBF-373EDAE706A1}" type="datetime1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02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4B74-6237-4638-8DFE-F8F633A36A29}" type="datetime1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07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5971-0A7A-41ED-A7A8-2C4B49691501}" type="datetime1">
              <a:rPr lang="en-US" smtClean="0"/>
              <a:t>9/29/2020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422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965E-8A5B-4E74-88FF-28F9B517CD02}" type="datetime1">
              <a:rPr lang="en-US" smtClean="0"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78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3C37-3C1E-4976-BFC2-3F94C6323E5F}" type="datetime1">
              <a:rPr lang="en-US" smtClean="0"/>
              <a:t>9/29/2020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39F4-7ADF-461F-BC4B-D3FB76301081}" type="datetime1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0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1F67-AA1F-4F8F-962D-2454DD5532F1}" type="datetime1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36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F6BB8-B303-47D4-AD7E-532523119C19}" type="datetime1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38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lobal.gotomeeting.com/join/78571086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tel:+13127573119,,785710869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ebportalapp.com/sp/gulfconsortium_sep_project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ebportalapp.com/sp/gulfconsortium_sep_project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ulfconsortium.org/grant-resource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ulfconsortium.org/grant-resources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ddourte@balmoralgroup.us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ulfconsortium.org/grant-resource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ebportalapp.com/webform/deliverables" TargetMode="External"/><Relationship Id="rId4" Type="http://schemas.openxmlformats.org/officeDocument/2006/relationships/hyperlink" Target="https://webportalapp.com/webform/performancereport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ebportalapp.com/webform/paymentrequest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ddourte@balmoralgroup.u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datavisual.balmoralgroup.us/GulfConsortiumProjects" TargetMode="Externa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ulfconsortium.org/grant-resource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visual.balmoralgroup.us/GulfConsortiumProject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ulfconsortium.org/grant-resource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ulfconsortium.org/grant-resource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atavisual.balmoralgroup.us/GulfConsortiumProject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29126" y="0"/>
            <a:ext cx="7160281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571" y="3521871"/>
            <a:ext cx="7366492" cy="3213037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SEP Project Implementation – updates and Q&amp;A</a:t>
            </a:r>
          </a:p>
          <a:p>
            <a:pPr algn="l">
              <a:lnSpc>
                <a:spcPct val="120000"/>
              </a:lnSpc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September 29, 2020 – GoToMeeting</a:t>
            </a:r>
          </a:p>
          <a:p>
            <a:pPr algn="l">
              <a:lnSpc>
                <a:spcPct val="120000"/>
              </a:lnSpc>
            </a:pPr>
            <a:r>
              <a:rPr lang="en-US" sz="2000" b="1" dirty="0"/>
              <a:t>Please join my meeting from your computer, tablet or smartphone.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u="sng" dirty="0">
                <a:hlinkClick r:id="rId3"/>
              </a:rPr>
              <a:t>https://global.gotomeeting.com/join/785710869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b="1" dirty="0" smtClean="0"/>
              <a:t>You </a:t>
            </a:r>
            <a:r>
              <a:rPr lang="en-US" sz="2000" b="1" dirty="0"/>
              <a:t>can also dial in using your phone.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United States: </a:t>
            </a:r>
            <a:r>
              <a:rPr lang="en-US" sz="2000" u="sng" dirty="0">
                <a:hlinkClick r:id="rId4"/>
              </a:rPr>
              <a:t>+1 (312) 757-3119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b="1" dirty="0" smtClean="0"/>
              <a:t>Access </a:t>
            </a:r>
            <a:r>
              <a:rPr lang="en-US" sz="2000" b="1" dirty="0"/>
              <a:t>Code: 785-710-869 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78" y="1734720"/>
            <a:ext cx="3986541" cy="169428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5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374466" y="910119"/>
            <a:ext cx="116616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How to submit a subaward application? Online at: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644" y="1422435"/>
            <a:ext cx="8867409" cy="542012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094832" y="1501585"/>
            <a:ext cx="79412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hlinkClick r:id="rId4"/>
              </a:rPr>
              <a:t>https://</a:t>
            </a:r>
            <a:r>
              <a:rPr lang="en-US" sz="2400" b="1" dirty="0" smtClean="0">
                <a:hlinkClick r:id="rId4"/>
              </a:rPr>
              <a:t>webportalapp.com/sp/gulfconsortium_sep_projects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upcoming applications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97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374466" y="910119"/>
            <a:ext cx="11661643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How to submit a subaward application? Grants mgmt. system</a:t>
            </a:r>
          </a:p>
          <a:p>
            <a:endPara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endPara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Make a profile</a:t>
            </a:r>
          </a:p>
          <a:p>
            <a:pPr marL="514350" indent="-514350">
              <a:buAutoNum type="arabicParenR"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Add an application</a:t>
            </a:r>
          </a:p>
          <a:p>
            <a:pPr marL="514350" indent="-514350">
              <a:buAutoNum type="arabicParenR"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Fill out and submit an application 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Use templates locally or on your servers to make complete application attachments before submittal (budget, budget narrative, etc.)</a:t>
            </a:r>
          </a:p>
        </p:txBody>
      </p:sp>
      <p:sp>
        <p:nvSpPr>
          <p:cNvPr id="5" name="Rectangle 4"/>
          <p:cNvSpPr/>
          <p:nvPr/>
        </p:nvSpPr>
        <p:spPr>
          <a:xfrm>
            <a:off x="4094832" y="1501585"/>
            <a:ext cx="79412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hlinkClick r:id="rId3"/>
              </a:rPr>
              <a:t>https://</a:t>
            </a:r>
            <a:r>
              <a:rPr lang="en-US" sz="2400" b="1" dirty="0" smtClean="0">
                <a:hlinkClick r:id="rId3"/>
              </a:rPr>
              <a:t>webportalapp.com/sp/gulfconsortium_sep_projects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upcoming applications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4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374466" y="910119"/>
            <a:ext cx="1166164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Please send materials by 10/23/2020</a:t>
            </a:r>
          </a:p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See template at bottom of page:</a:t>
            </a:r>
          </a:p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https://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www.gulfconsortium.org/grant-resources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December Gulf 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Consortium Board meeting – get approval of the actual draft SEP </a:t>
            </a: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amendment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December 2 or 3; release 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the draft SEP amendment for mandatory 45-day public comment </a:t>
            </a: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period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Late 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January 2021 – respond to public comments and make SEP amendment edits and then submit to RESTORE Council for their 60-day review (that’s the max. time they have to approve </a:t>
            </a: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it)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End of March 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2021 – hopefully the SEP amendment is fully approved by RESTORE </a:t>
            </a: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Council</a:t>
            </a:r>
          </a:p>
        </p:txBody>
      </p:sp>
      <p:sp>
        <p:nvSpPr>
          <p:cNvPr id="8" name="Rectangle 7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SEP Amendment #3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2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374466" y="910119"/>
            <a:ext cx="11661643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Changes in effect Nov. 12, 2020</a:t>
            </a:r>
          </a:p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Changes in effect Aug.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13,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2020 for 2 CFR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§200.216 &amp; 200.340</a:t>
            </a:r>
          </a:p>
          <a:p>
            <a:endParaRPr lang="en-US" sz="32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Currently identifying which section changes will impact Gulf Consortium</a:t>
            </a:r>
          </a:p>
        </p:txBody>
      </p:sp>
      <p:sp>
        <p:nvSpPr>
          <p:cNvPr id="8" name="Rectangle 7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Changes to 2 CFR 200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0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374466" y="910119"/>
            <a:ext cx="11661643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The Office of Civil Rights and Diversity’s (OCRD) Post-Award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Compliance: Review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Documentation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Request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Civil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Rights Contacts.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Assurance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Agreement or Assurances of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Non-discrimination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Notices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to beneficiaries (i.e., notice of how to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file a complaint)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Website information (i.e., the URLs to their main website, to any civil rights notices posted on their website, and to web pages in any other languages).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Information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about pending lawsuits or complaints alleging discrimination.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Post-award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compliance review reports for the past 2 years.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Language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Access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Plan. What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steps is the recipient taking to provide language access to the members of the public who are limited English proficient?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Language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Access Services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Notice. What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steps is the recipient taking to notify the public about the availability of language services?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Copy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of any Board’s bylaws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Participation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data by race and national origin.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Copies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of applications for benefits and services in use by the recipient.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Policies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for the financial assistance programs.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Copy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of the recipient’s Strategic or Business Plan.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Copy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of the recipient’s Outreach Plan.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Program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marketing information, such as, brochures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Post Award Compliance Review (Treasury and OCRD)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24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6866" y="1062519"/>
            <a:ext cx="11615121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See procurement FAQs doc at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2"/>
              </a:rPr>
              <a:t>https://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2"/>
              </a:rPr>
              <a:t>www.gulfconsortium.org/grant-resources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Follow county policies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Be sure procurement is federally compliant (2 CFR 200)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8622323" y="62977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DF08CE8-A28E-4875-B25D-BBD9ADA78B43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Procurement FAQs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853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374466" y="910119"/>
            <a:ext cx="1166164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Let Gulf Consortium know about procurement plans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Existing (CCNA) procurements may be allowed, but these need case by case review – see memo from Legal Counsel (NGN)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Compliance with:	</a:t>
            </a:r>
            <a:r>
              <a:rPr lang="en-US" sz="44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2 CFR § </a:t>
            </a:r>
            <a:r>
              <a:rPr lang="en-US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200.317 - 326</a:t>
            </a:r>
            <a:endParaRPr lang="en-US" sz="6000" b="1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Procurement Review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0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6866" y="1062519"/>
            <a:ext cx="11615121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If you already hired someone to do the work: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Explain the procurement (in Budget Narrative) and past involvement of selected firm (if applicable) and explain 2 CFR 200 compliance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Send procurement backup to Gulf Consortium (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2"/>
              </a:rPr>
              <a:t>ddourte@balmoralgroup.us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):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RFP/RFQ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Ranking sheet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Resulting contract</a:t>
            </a:r>
          </a:p>
          <a:p>
            <a:pPr lvl="1"/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If you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will do a new procurement: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Explain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the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procurement (in Budget Narrative)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Describe compliance with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county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policies and federal rules</a:t>
            </a:r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8622323" y="62977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DF08CE8-A28E-4875-B25D-BBD9ADA78B43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Procurement Review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509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Post-award reporting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1143457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Due dates table to be provided to subrecipients around time subrecipient agreements are signed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Milestone estimated dates</a:t>
            </a:r>
          </a:p>
          <a:p>
            <a:pPr marL="514350" indent="-514350">
              <a:buFontTx/>
              <a:buAutoNum type="arabicPeriod"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Financial Report due dates (determined by RESTORE dates specified in award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)</a:t>
            </a:r>
          </a:p>
          <a:p>
            <a:pPr marL="514350" indent="-514350">
              <a:buFontTx/>
              <a:buAutoNum type="arabicPeriod"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Performance Report dates</a:t>
            </a:r>
          </a:p>
          <a:p>
            <a:pPr marL="514350" indent="-514350">
              <a:buFontTx/>
              <a:buAutoNum type="arabicPeriod"/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6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19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4692" y="0"/>
            <a:ext cx="7324725" cy="690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30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RESTORE Coordination Meeting – 9/29/2020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56882" y="856357"/>
            <a:ext cx="10753059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Objective: </a:t>
            </a:r>
            <a:r>
              <a:rPr lang="en-US" sz="2000" dirty="0" smtClean="0"/>
              <a:t>Improve </a:t>
            </a:r>
            <a:r>
              <a:rPr lang="en-US" sz="2000" dirty="0"/>
              <a:t>efficiency in project implementation by sharing lessons learned</a:t>
            </a:r>
          </a:p>
          <a:p>
            <a:pPr lvl="0"/>
            <a:r>
              <a:rPr lang="en-US" sz="2000" dirty="0"/>
              <a:t>Identify challenges and solutions in project implementation</a:t>
            </a:r>
          </a:p>
          <a:p>
            <a:r>
              <a:rPr lang="en-US" sz="2400" b="1" dirty="0" smtClean="0"/>
              <a:t>Draft </a:t>
            </a:r>
            <a:r>
              <a:rPr lang="en-US" sz="2400" b="1" dirty="0"/>
              <a:t>Agenda</a:t>
            </a:r>
          </a:p>
          <a:p>
            <a:r>
              <a:rPr lang="en-US" sz="2400" b="1" dirty="0"/>
              <a:t>10 AM:</a:t>
            </a:r>
            <a:r>
              <a:rPr lang="en-US" sz="2400" dirty="0"/>
              <a:t> Welcome and Round Robin</a:t>
            </a:r>
          </a:p>
          <a:p>
            <a:r>
              <a:rPr lang="en-US" dirty="0" smtClean="0"/>
              <a:t>Recommendation </a:t>
            </a:r>
            <a:r>
              <a:rPr lang="en-US" dirty="0"/>
              <a:t>on what to highlight – focus on what the group could learn from: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Things learned (techniques, procedures, docs, </a:t>
            </a:r>
            <a:r>
              <a:rPr lang="en-US" dirty="0" err="1"/>
              <a:t>etc</a:t>
            </a:r>
            <a:r>
              <a:rPr lang="en-US" dirty="0"/>
              <a:t>) that could benefit other counties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Problems county RESTORE programs are running into that others might have faced, might face in the future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New types of projects that may benefit from different approaches in the RESTORE process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What are you dealing with now that you have questions about or could use help with?</a:t>
            </a:r>
          </a:p>
          <a:p>
            <a:r>
              <a:rPr lang="en-US" sz="2400" i="1" dirty="0" smtClean="0"/>
              <a:t>- Updates from Treasury</a:t>
            </a:r>
            <a:endParaRPr lang="en-US" sz="2400" i="1" dirty="0"/>
          </a:p>
          <a:p>
            <a:r>
              <a:rPr lang="en-US" sz="1400" b="1" dirty="0"/>
              <a:t>County list: </a:t>
            </a:r>
            <a:r>
              <a:rPr lang="en-US" sz="1400" dirty="0"/>
              <a:t>Escambia, Santa Rosa, Okaloosa, Walton, Bay, Gulf, Franklin, Wakulla, Jefferson, Taylor, Dixie, Levy, Citrus, Hernando, Pasco, Hillsborough, Pinellas, Manatee, Sarasota, Charlotte, Collier, Lee, Monroe </a:t>
            </a:r>
          </a:p>
          <a:p>
            <a:r>
              <a:rPr lang="en-US" sz="2400" b="1" dirty="0" smtClean="0"/>
              <a:t>10:45 </a:t>
            </a:r>
            <a:r>
              <a:rPr lang="en-US" sz="2400" b="1" dirty="0"/>
              <a:t>AM:</a:t>
            </a:r>
            <a:r>
              <a:rPr lang="en-US" sz="2400" dirty="0"/>
              <a:t> </a:t>
            </a:r>
            <a:endParaRPr lang="en-US" sz="24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Grant application reminders; new templates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SEP amendment – materials due 10/23/2020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Revisions to Uniform Guidance – effective Nov. 1 2020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Procurement guidance – new, existing, and continuing services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Post-award reporting, extensions, deliverables, and payment requests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Statewide data repositories: WIN and Water-CAT</a:t>
            </a:r>
          </a:p>
          <a:p>
            <a:r>
              <a:rPr lang="en-US" sz="2400" b="1" dirty="0"/>
              <a:t> </a:t>
            </a:r>
            <a:r>
              <a:rPr lang="en-US" sz="2400" b="1" dirty="0" smtClean="0"/>
              <a:t>11:30 </a:t>
            </a:r>
            <a:r>
              <a:rPr lang="en-US" sz="2400" b="1" dirty="0"/>
              <a:t>AM: </a:t>
            </a:r>
            <a:r>
              <a:rPr lang="en-US" sz="2400" dirty="0"/>
              <a:t>recommendations for </a:t>
            </a:r>
            <a:r>
              <a:rPr lang="en-US" sz="2400" dirty="0" smtClean="0"/>
              <a:t>Dec </a:t>
            </a:r>
            <a:r>
              <a:rPr lang="en-US" sz="2400" dirty="0"/>
              <a:t>meeting – what to focus on, topic of interest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0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Post-award reporting – performance reports; deliverables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1143457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Performance report form –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see form at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https://www.gulfconsortium.org/grant-resources</a:t>
            </a: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r>
              <a:rPr lang="en-US" b="1" dirty="0" smtClean="0"/>
              <a:t>​	Reports </a:t>
            </a:r>
            <a:r>
              <a:rPr lang="en-US" b="1" dirty="0"/>
              <a:t>should be submitted through the grant management </a:t>
            </a:r>
            <a:r>
              <a:rPr lang="en-US" b="1" dirty="0" smtClean="0"/>
              <a:t>portal: 	</a:t>
            </a:r>
            <a:r>
              <a:rPr lang="en-US" b="1" u="sng" dirty="0">
                <a:hlinkClick r:id="rId4"/>
              </a:rPr>
              <a:t>https://</a:t>
            </a:r>
            <a:r>
              <a:rPr lang="en-US" b="1" u="sng" dirty="0" smtClean="0">
                <a:hlinkClick r:id="rId4"/>
              </a:rPr>
              <a:t>webportalapp.com/webform/performancereport</a:t>
            </a:r>
            <a:r>
              <a:rPr lang="en-US" b="1" u="sng" dirty="0" smtClean="0"/>
              <a:t> </a:t>
            </a:r>
            <a:endParaRPr lang="en-US" b="1" u="sng" dirty="0"/>
          </a:p>
          <a:p>
            <a:endParaRPr lang="en-US" b="1" u="sng" dirty="0" smtClean="0"/>
          </a:p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Deliverables (engineering plans, reports, observational data…) </a:t>
            </a:r>
          </a:p>
          <a:p>
            <a:r>
              <a:rPr lang="en-US" b="1" dirty="0" smtClean="0"/>
              <a:t>	</a:t>
            </a:r>
            <a:r>
              <a:rPr lang="en-US" b="1" dirty="0" smtClean="0">
                <a:hlinkClick r:id="rId5"/>
              </a:rPr>
              <a:t>https</a:t>
            </a:r>
            <a:r>
              <a:rPr lang="en-US" b="1" dirty="0">
                <a:hlinkClick r:id="rId5"/>
              </a:rPr>
              <a:t>://</a:t>
            </a:r>
            <a:r>
              <a:rPr lang="en-US" b="1" dirty="0" smtClean="0">
                <a:hlinkClick r:id="rId5"/>
              </a:rPr>
              <a:t>webportalapp.com/webform/deliverables</a:t>
            </a:r>
            <a:r>
              <a:rPr lang="en-US" b="1" dirty="0" smtClean="0"/>
              <a:t>   </a:t>
            </a:r>
          </a:p>
          <a:p>
            <a:r>
              <a:rPr lang="en-US" b="1" u="sng" dirty="0" smtClean="0"/>
              <a:t>​</a:t>
            </a:r>
            <a:endParaRPr lang="en-US" b="1" dirty="0" smtClean="0"/>
          </a:p>
          <a:p>
            <a:pPr lvl="1"/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0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Post-award reporting - invoicing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21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1579" y="787993"/>
            <a:ext cx="53105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webportalapp.com/webform/paymentrequest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424094" y="1232922"/>
            <a:ext cx="4349933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Important –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choose correct application in this dropdown box; this will link your invoice to your project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303" y="1106078"/>
            <a:ext cx="4038823" cy="5603066"/>
          </a:xfrm>
          <a:prstGeom prst="rect">
            <a:avLst/>
          </a:prstGeom>
        </p:spPr>
      </p:pic>
      <p:sp>
        <p:nvSpPr>
          <p:cNvPr id="12" name="Right Arrow 11"/>
          <p:cNvSpPr/>
          <p:nvPr/>
        </p:nvSpPr>
        <p:spPr>
          <a:xfrm rot="10800000">
            <a:off x="3905898" y="2893252"/>
            <a:ext cx="762489" cy="41772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902216" y="3234570"/>
            <a:ext cx="630449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Narrative to describe activities and deliverables;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Attach invoices from contractors and/or timekeeping backup for county staff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Not more often than monthly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Need direct deposit info combined w-9 form for Leon County (fiscal agent)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53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Questions…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075305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endParaRPr lang="en-US" sz="3600" b="1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4465" y="4394802"/>
            <a:ext cx="1075305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Contact:</a:t>
            </a:r>
          </a:p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Daniel Dourte</a:t>
            </a:r>
          </a:p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407.629.2185 ext. 113</a:t>
            </a:r>
          </a:p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ddourte@balmoralgroup.us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1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37160" y="4389118"/>
            <a:ext cx="5669280" cy="1463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667762" y="5510784"/>
            <a:ext cx="8817102" cy="10058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01168" y="944618"/>
            <a:ext cx="4846320" cy="28501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Implementation Milestones and timing 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8036" y="1698078"/>
            <a:ext cx="4055364" cy="109084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61188" y="2876341"/>
            <a:ext cx="4613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milestones, start years, cost, goals, funding sources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5212080" y="2468880"/>
            <a:ext cx="1088136" cy="713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4808" y="1358371"/>
            <a:ext cx="5486400" cy="303594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464808" y="4394311"/>
            <a:ext cx="4613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Interface for project details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36411" y="924138"/>
            <a:ext cx="5797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5"/>
              </a:rPr>
              <a:t>http://datavisual.balmoralgroup.us/GulfConsortiumProjects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" name="Right Arrow 22"/>
          <p:cNvSpPr/>
          <p:nvPr/>
        </p:nvSpPr>
        <p:spPr>
          <a:xfrm rot="5400000">
            <a:off x="9826752" y="4715256"/>
            <a:ext cx="1088136" cy="713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916936" y="5582721"/>
            <a:ext cx="8750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Better, faster decisions on grant timing, readiness, bundling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Transparent tracking of progress and changes</a:t>
            </a:r>
          </a:p>
          <a:p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8590" y="4461056"/>
            <a:ext cx="55024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GOAL:</a:t>
            </a:r>
          </a:p>
          <a:p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Efficient, accurate grant application preparation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5883" y="944618"/>
            <a:ext cx="48029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Dashboard for Project Data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77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SEP Project Implementation info session agenda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782103"/>
            <a:ext cx="1075305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Grant application status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Checklists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, templates, guidance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https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://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www.gulfconsortium.org/grant-resources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What applications </a:t>
            </a:r>
            <a:r>
              <a:rPr lang="en-US" sz="280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should </a:t>
            </a:r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proceed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Post-award reporting, invoices, deliverables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Q&amp;A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6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Status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782103"/>
            <a:ext cx="1075305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Where’s my application, when will an award be made?</a:t>
            </a:r>
          </a:p>
          <a:p>
            <a:r>
              <a:rPr lang="en-US" sz="2800" dirty="0">
                <a:hlinkClick r:id="rId3"/>
              </a:rPr>
              <a:t>http://</a:t>
            </a:r>
            <a:r>
              <a:rPr lang="en-US" sz="2800" dirty="0" smtClean="0">
                <a:hlinkClick r:id="rId3"/>
              </a:rPr>
              <a:t>datavisual.balmoralgroup.us/GulfConsortiumProjects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(p. 8, navigation arrows at bottom)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9563" y="2196558"/>
            <a:ext cx="8457335" cy="466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79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guidance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782103"/>
            <a:ext cx="10753059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What is needed to submit a subaward application?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See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guidance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documents and templates at</a:t>
            </a:r>
          </a:p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https://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www.gulfconsortium.org/grant-resources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Project Abstract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Project Narrative (BAS)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Project Map (can be picture of pdf or word doc)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Milestone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information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Budget Narrative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Budget Table (spreadsheet; SF 424 object class categories)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Leveraged Funding form (don’t need drawdown schedule)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Metrics information (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BAS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Observational Data Plan (BAS)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Data Management Plan (BAS)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Environmental Compliance Checklist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GIS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shapefiles (don’t let this hold you up – we can quickly make these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)</a:t>
            </a: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500016" y="2172917"/>
            <a:ext cx="42256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Recommended order</a:t>
            </a:r>
            <a:endParaRPr lang="en-US" sz="3600" dirty="0"/>
          </a:p>
        </p:txBody>
      </p:sp>
      <p:sp>
        <p:nvSpPr>
          <p:cNvPr id="12" name="Right Arrow 11"/>
          <p:cNvSpPr/>
          <p:nvPr/>
        </p:nvSpPr>
        <p:spPr>
          <a:xfrm rot="10800000">
            <a:off x="5794660" y="2143464"/>
            <a:ext cx="1645920" cy="73152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0207" y="2518460"/>
            <a:ext cx="3113720" cy="395654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30207" y="3634374"/>
            <a:ext cx="3113720" cy="395654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30207" y="3231392"/>
            <a:ext cx="3113720" cy="395654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30207" y="4355307"/>
            <a:ext cx="3113720" cy="395654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6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guidance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782103"/>
            <a:ext cx="107530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What is needed to submit a subaward application?</a:t>
            </a:r>
          </a:p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https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://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www.gulfconsortium.org/grant-resources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r="38260"/>
          <a:stretch/>
        </p:blipFill>
        <p:spPr>
          <a:xfrm>
            <a:off x="6123671" y="2228656"/>
            <a:ext cx="5145154" cy="372301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60535" y="2162626"/>
            <a:ext cx="550393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Please use templates: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more complete applications = less management cost 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4466" y="4214165"/>
            <a:ext cx="43733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Save each of the blank templates; then save as project-specific name and fill them in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13" name="Right Arrow 12"/>
          <p:cNvSpPr/>
          <p:nvPr/>
        </p:nvSpPr>
        <p:spPr>
          <a:xfrm rot="10800000">
            <a:off x="4598376" y="4743999"/>
            <a:ext cx="1368962" cy="747346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13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upcoming applications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08181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Next suggested date to submit applications by: 10/30/2020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Don’t need to wait until then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– submit whenever you’re ready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What portions of projects can proceed?  </a:t>
            </a: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Anything with a  2019 to 2022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(or maybe even that) </a:t>
            </a: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start date in the SEP… see </a:t>
            </a:r>
            <a:r>
              <a:rPr lang="en-US" sz="3200" dirty="0">
                <a:hlinkClick r:id="rId3"/>
              </a:rPr>
              <a:t>http://datavisual.balmoralgroup.us/GulfConsortiumProjects</a:t>
            </a:r>
            <a:r>
              <a:rPr lang="en-US" sz="3200" dirty="0"/>
              <a:t> </a:t>
            </a: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ask us for help or suggestions</a:t>
            </a:r>
            <a:endPara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8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upcoming applications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D6D6D6"/>
              </a:clrFrom>
              <a:clrTo>
                <a:srgbClr val="D6D6D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40000" y="947737"/>
            <a:ext cx="6446837" cy="5533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98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upcoming applications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081814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IMPORTANT for reducing overhead: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Don’t separate projects into smaller pieces than necessary… every grant/project needs an application and twice-annual performance and financial reports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Look at the most complete tangible </a:t>
            </a: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deliverable(s) 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you can complete with the information you have and submit for that </a:t>
            </a: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milestone(s)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2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3231</TotalTime>
  <Words>1395</Words>
  <Application>Microsoft Office PowerPoint</Application>
  <PresentationFormat>Widescreen</PresentationFormat>
  <Paragraphs>186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Dourte</dc:creator>
  <cp:lastModifiedBy>Daniel Dourte</cp:lastModifiedBy>
  <cp:revision>258</cp:revision>
  <dcterms:created xsi:type="dcterms:W3CDTF">2018-11-08T18:34:48Z</dcterms:created>
  <dcterms:modified xsi:type="dcterms:W3CDTF">2020-09-29T19:41:55Z</dcterms:modified>
</cp:coreProperties>
</file>