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5" r:id="rId3"/>
    <p:sldId id="274" r:id="rId4"/>
    <p:sldId id="356" r:id="rId5"/>
    <p:sldId id="328" r:id="rId6"/>
    <p:sldId id="288" r:id="rId7"/>
    <p:sldId id="309" r:id="rId8"/>
    <p:sldId id="337" r:id="rId9"/>
    <p:sldId id="364" r:id="rId10"/>
    <p:sldId id="272" r:id="rId11"/>
    <p:sldId id="311" r:id="rId12"/>
    <p:sldId id="362" r:id="rId13"/>
    <p:sldId id="363" r:id="rId14"/>
    <p:sldId id="355" r:id="rId15"/>
    <p:sldId id="350" r:id="rId16"/>
    <p:sldId id="351" r:id="rId17"/>
    <p:sldId id="370" r:id="rId18"/>
    <p:sldId id="371" r:id="rId19"/>
    <p:sldId id="358" r:id="rId20"/>
    <p:sldId id="361" r:id="rId21"/>
    <p:sldId id="367" r:id="rId22"/>
    <p:sldId id="372" r:id="rId23"/>
    <p:sldId id="368" r:id="rId24"/>
    <p:sldId id="369" r:id="rId25"/>
    <p:sldId id="360" r:id="rId26"/>
    <p:sldId id="365" r:id="rId27"/>
    <p:sldId id="366" r:id="rId28"/>
    <p:sldId id="273"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Seidel" initials="V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A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366" y="120"/>
      </p:cViewPr>
      <p:guideLst>
        <p:guide orient="horz" pos="2160"/>
        <p:guide pos="3840"/>
      </p:guideLst>
    </p:cSldViewPr>
  </p:slideViewPr>
  <p:notesTextViewPr>
    <p:cViewPr>
      <p:scale>
        <a:sx n="3" d="2"/>
        <a:sy n="3" d="2"/>
      </p:scale>
      <p:origin x="0" y="0"/>
    </p:cViewPr>
  </p:notesTextViewPr>
  <p:sorterViewPr>
    <p:cViewPr>
      <p:scale>
        <a:sx n="100" d="100"/>
        <a:sy n="100" d="100"/>
      </p:scale>
      <p:origin x="0" y="-1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35724-AD20-4ADD-955B-839E29A79704}"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4D9CB-1596-4380-B4EE-6C883395015F}" type="slidenum">
              <a:rPr lang="en-US" smtClean="0"/>
              <a:t>‹#›</a:t>
            </a:fld>
            <a:endParaRPr lang="en-US"/>
          </a:p>
        </p:txBody>
      </p:sp>
    </p:spTree>
    <p:extLst>
      <p:ext uri="{BB962C8B-B14F-4D97-AF65-F5344CB8AC3E}">
        <p14:creationId xmlns:p14="http://schemas.microsoft.com/office/powerpoint/2010/main" val="90706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CF22C1-1B59-40E8-8C9B-C63674A47DBE}" type="datetime1">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394918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75BEE-1547-4944-909C-48B621357540}" type="datetime1">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223635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495DB-96C9-4BA3-9A1F-EA1AEA9A9742}" type="datetime1">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166710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04E6E-3F26-4721-9AE2-DC55F513EF14}" type="datetime1">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422039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F9C327-160C-4B36-AEBF-373EDAE706A1}" type="datetime1">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227020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E34B74-6237-4638-8DFE-F8F633A36A29}" type="datetime1">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364407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85971-0A7A-41ED-A7A8-2C4B49691501}" type="datetime1">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366342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02965E-8A5B-4E74-88FF-28F9B517CD02}" type="datetime1">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3653778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B3C37-3C1E-4976-BFC2-3F94C6323E5F}" type="datetime1">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31707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39F4-7ADF-461F-BC4B-D3FB76301081}" type="datetime1">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299610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671F67-AA1F-4F8F-962D-2454DD5532F1}" type="datetime1">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08CE8-A28E-4875-B25D-BBD9ADA78B43}" type="slidenum">
              <a:rPr lang="en-US" smtClean="0"/>
              <a:t>‹#›</a:t>
            </a:fld>
            <a:endParaRPr lang="en-US"/>
          </a:p>
        </p:txBody>
      </p:sp>
    </p:spTree>
    <p:extLst>
      <p:ext uri="{BB962C8B-B14F-4D97-AF65-F5344CB8AC3E}">
        <p14:creationId xmlns:p14="http://schemas.microsoft.com/office/powerpoint/2010/main" val="123143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F6BB8-B303-47D4-AD7E-532523119C19}" type="datetime1">
              <a:rPr lang="en-US" smtClean="0"/>
              <a:t>9/29/2021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08CE8-A28E-4875-B25D-BBD9ADA78B43}" type="slidenum">
              <a:rPr lang="en-US" smtClean="0"/>
              <a:t>‹#›</a:t>
            </a:fld>
            <a:endParaRPr lang="en-US"/>
          </a:p>
        </p:txBody>
      </p:sp>
    </p:spTree>
    <p:extLst>
      <p:ext uri="{BB962C8B-B14F-4D97-AF65-F5344CB8AC3E}">
        <p14:creationId xmlns:p14="http://schemas.microsoft.com/office/powerpoint/2010/main" val="1990038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lobal.gotomeeting.com/join/785710869"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tel:+13127573119,,78571086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ebportalapp.com/sp/gulfconsortium_sep_projec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ebportalapp.com/sp/gulfconsortium_sep_project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ulfconsortium.org/grant-resour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ulfconsortium.org/state-expenditure-pla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ulfconsortium.org/grant-resource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ulfconsortium.org/grant-resour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rosenthal@ngn-tally.com" TargetMode="External"/><Relationship Id="rId2" Type="http://schemas.openxmlformats.org/officeDocument/2006/relationships/hyperlink" Target="mailto:ddourte@balmoralgroup.us"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pbcvssp.co.palm-beach.fl.us/webapp/vssp/AltSelfServic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ebportalapp.com/webform/performancerepor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ebportalapp.com/webform/deliverables" TargetMode="External"/><Relationship Id="rId5" Type="http://schemas.openxmlformats.org/officeDocument/2006/relationships/hyperlink" Target="https://webportalapp.com/webform/paymentrequest" TargetMode="External"/><Relationship Id="rId4" Type="http://schemas.openxmlformats.org/officeDocument/2006/relationships/hyperlink" Target="https://webportalapp.com/webform/financialrepor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ulfconsortium.org/grant-resour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www.gulfconsortium.org/grant-resour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torymaps.arcgis.com/stories/1a06b57afac9466eb2a3ec66992c048d"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torymaps.arcgis.com/stories/1a06b57afac9466eb2a3ec66992c048d"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mailto:ddourte@balmoralgroup.u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datavisual.balmoralgroup.us/GulfConsortiumProjects"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datavisual.balmoralgroup.us/GulfConsortiumProject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ulfconsortium.org/grant-resour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ulfconsortium.org/grant-resource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datavisual.balmoralgroup.us/GulfConsortiumProject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4429126" y="0"/>
            <a:ext cx="7160281" cy="6858000"/>
          </a:xfrm>
          <a:prstGeom prst="rect">
            <a:avLst/>
          </a:prstGeom>
        </p:spPr>
      </p:pic>
      <p:sp>
        <p:nvSpPr>
          <p:cNvPr id="3" name="Subtitle 2"/>
          <p:cNvSpPr>
            <a:spLocks noGrp="1"/>
          </p:cNvSpPr>
          <p:nvPr>
            <p:ph type="subTitle" idx="1"/>
          </p:nvPr>
        </p:nvSpPr>
        <p:spPr>
          <a:xfrm>
            <a:off x="335571" y="3521871"/>
            <a:ext cx="7366492" cy="3213037"/>
          </a:xfrm>
        </p:spPr>
        <p:txBody>
          <a:bodyPr>
            <a:noAutofit/>
          </a:bodyPr>
          <a:lstStyle/>
          <a:p>
            <a:pPr algn="l">
              <a:lnSpc>
                <a:spcPct val="120000"/>
              </a:lnSpc>
            </a:pPr>
            <a:r>
              <a:rPr lang="en-US" sz="2800" b="1" dirty="0">
                <a:solidFill>
                  <a:schemeClr val="tx1">
                    <a:lumMod val="65000"/>
                    <a:lumOff val="35000"/>
                  </a:schemeClr>
                </a:solidFill>
              </a:rPr>
              <a:t>SEP Project Implementation – updates and Q&amp;A</a:t>
            </a:r>
          </a:p>
          <a:p>
            <a:pPr algn="l">
              <a:lnSpc>
                <a:spcPct val="120000"/>
              </a:lnSpc>
            </a:pPr>
            <a:r>
              <a:rPr lang="en-US" sz="2800" b="1" dirty="0">
                <a:solidFill>
                  <a:schemeClr val="tx1">
                    <a:lumMod val="65000"/>
                    <a:lumOff val="35000"/>
                  </a:schemeClr>
                </a:solidFill>
              </a:rPr>
              <a:t>September 29, 2021 – GoToMeeting</a:t>
            </a:r>
          </a:p>
          <a:p>
            <a:pPr algn="l">
              <a:lnSpc>
                <a:spcPct val="120000"/>
              </a:lnSpc>
            </a:pPr>
            <a:r>
              <a:rPr lang="en-US" sz="2000" b="1" dirty="0"/>
              <a:t>Please join my meeting from your computer, tablet or smartphone. </a:t>
            </a:r>
            <a:r>
              <a:rPr lang="en-US" sz="2000" dirty="0"/>
              <a:t/>
            </a:r>
            <a:br>
              <a:rPr lang="en-US" sz="2000" dirty="0"/>
            </a:br>
            <a:r>
              <a:rPr lang="en-US" sz="2000" u="sng" dirty="0">
                <a:hlinkClick r:id="rId3"/>
              </a:rPr>
              <a:t>https://global.gotomeeting.com/join/785710869</a:t>
            </a:r>
            <a:r>
              <a:rPr lang="en-US" sz="2000" dirty="0"/>
              <a:t> </a:t>
            </a:r>
            <a:br>
              <a:rPr lang="en-US" sz="2000" dirty="0"/>
            </a:br>
            <a:r>
              <a:rPr lang="en-US" sz="2000" b="1" dirty="0"/>
              <a:t>You can also dial in using your phone. </a:t>
            </a:r>
            <a:r>
              <a:rPr lang="en-US" sz="2000" dirty="0"/>
              <a:t/>
            </a:r>
            <a:br>
              <a:rPr lang="en-US" sz="2000" dirty="0"/>
            </a:br>
            <a:r>
              <a:rPr lang="en-US" sz="2000" dirty="0"/>
              <a:t>United States: </a:t>
            </a:r>
            <a:r>
              <a:rPr lang="en-US" sz="2000" u="sng" dirty="0">
                <a:hlinkClick r:id="rId4"/>
              </a:rPr>
              <a:t>+1 (312) 757-3119</a:t>
            </a:r>
            <a:r>
              <a:rPr lang="en-US" sz="2000" dirty="0"/>
              <a:t> </a:t>
            </a:r>
            <a:br>
              <a:rPr lang="en-US" sz="2000" dirty="0"/>
            </a:br>
            <a:r>
              <a:rPr lang="en-US" sz="2000" b="1" dirty="0"/>
              <a:t>Access Code: 785-710-869 </a:t>
            </a:r>
            <a:endParaRPr lang="en-US" b="1" dirty="0">
              <a:solidFill>
                <a:schemeClr val="tx1">
                  <a:lumMod val="65000"/>
                  <a:lumOff val="35000"/>
                </a:schemeClr>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078" y="1734720"/>
            <a:ext cx="3986541" cy="1694280"/>
          </a:xfrm>
          <a:prstGeom prst="rect">
            <a:avLst/>
          </a:prstGeom>
        </p:spPr>
      </p:pic>
      <p:sp>
        <p:nvSpPr>
          <p:cNvPr id="2" name="Slide Number Placeholder 1"/>
          <p:cNvSpPr>
            <a:spLocks noGrp="1"/>
          </p:cNvSpPr>
          <p:nvPr>
            <p:ph type="sldNum" sz="quarter" idx="12"/>
          </p:nvPr>
        </p:nvSpPr>
        <p:spPr/>
        <p:txBody>
          <a:bodyPr/>
          <a:lstStyle/>
          <a:p>
            <a:fld id="{EDF08CE8-A28E-4875-B25D-BBD9ADA78B43}" type="slidenum">
              <a:rPr lang="en-US" smtClean="0"/>
              <a:t>1</a:t>
            </a:fld>
            <a:endParaRPr lang="en-US"/>
          </a:p>
        </p:txBody>
      </p:sp>
    </p:spTree>
    <p:extLst>
      <p:ext uri="{BB962C8B-B14F-4D97-AF65-F5344CB8AC3E}">
        <p14:creationId xmlns:p14="http://schemas.microsoft.com/office/powerpoint/2010/main" val="269205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26" name="Rectangle 25"/>
          <p:cNvSpPr/>
          <p:nvPr/>
        </p:nvSpPr>
        <p:spPr>
          <a:xfrm>
            <a:off x="374466" y="910119"/>
            <a:ext cx="11661643" cy="584775"/>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How to submit a subaward application? Online at:</a:t>
            </a:r>
          </a:p>
        </p:txBody>
      </p:sp>
      <p:pic>
        <p:nvPicPr>
          <p:cNvPr id="6" name="Picture 5"/>
          <p:cNvPicPr>
            <a:picLocks noChangeAspect="1"/>
          </p:cNvPicPr>
          <p:nvPr/>
        </p:nvPicPr>
        <p:blipFill>
          <a:blip r:embed="rId3"/>
          <a:stretch>
            <a:fillRect/>
          </a:stretch>
        </p:blipFill>
        <p:spPr>
          <a:xfrm>
            <a:off x="443644" y="1422435"/>
            <a:ext cx="8867409" cy="5420126"/>
          </a:xfrm>
          <a:prstGeom prst="rect">
            <a:avLst/>
          </a:prstGeom>
        </p:spPr>
      </p:pic>
      <p:sp>
        <p:nvSpPr>
          <p:cNvPr id="5" name="Rectangle 4"/>
          <p:cNvSpPr/>
          <p:nvPr/>
        </p:nvSpPr>
        <p:spPr>
          <a:xfrm>
            <a:off x="4094832" y="1501585"/>
            <a:ext cx="7941277" cy="461665"/>
          </a:xfrm>
          <a:prstGeom prst="rect">
            <a:avLst/>
          </a:prstGeom>
        </p:spPr>
        <p:txBody>
          <a:bodyPr wrap="none">
            <a:spAutoFit/>
          </a:bodyPr>
          <a:lstStyle/>
          <a:p>
            <a:r>
              <a:rPr lang="en-US" sz="2400" b="1" dirty="0">
                <a:hlinkClick r:id="rId4"/>
              </a:rPr>
              <a:t>https://webportalapp.com/sp/gulfconsortium_sep_projects</a:t>
            </a:r>
            <a:r>
              <a:rPr lang="en-US" sz="2400" b="1" dirty="0"/>
              <a:t> </a:t>
            </a:r>
          </a:p>
        </p:txBody>
      </p:sp>
      <p:sp>
        <p:nvSpPr>
          <p:cNvPr id="12" name="Rectangle 11"/>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Application Preparation – </a:t>
            </a:r>
            <a:r>
              <a:rPr lang="en-US" sz="2800" dirty="0">
                <a:solidFill>
                  <a:schemeClr val="tx1">
                    <a:lumMod val="65000"/>
                    <a:lumOff val="35000"/>
                  </a:schemeClr>
                </a:solidFill>
              </a:rPr>
              <a:t>upcoming applications</a:t>
            </a:r>
          </a:p>
        </p:txBody>
      </p:sp>
      <p:sp>
        <p:nvSpPr>
          <p:cNvPr id="2" name="Slide Number Placeholder 1"/>
          <p:cNvSpPr>
            <a:spLocks noGrp="1"/>
          </p:cNvSpPr>
          <p:nvPr>
            <p:ph type="sldNum" sz="quarter" idx="12"/>
          </p:nvPr>
        </p:nvSpPr>
        <p:spPr/>
        <p:txBody>
          <a:bodyPr/>
          <a:lstStyle/>
          <a:p>
            <a:fld id="{EDF08CE8-A28E-4875-B25D-BBD9ADA78B43}" type="slidenum">
              <a:rPr lang="en-US" smtClean="0"/>
              <a:t>10</a:t>
            </a:fld>
            <a:endParaRPr lang="en-US"/>
          </a:p>
        </p:txBody>
      </p:sp>
    </p:spTree>
    <p:extLst>
      <p:ext uri="{BB962C8B-B14F-4D97-AF65-F5344CB8AC3E}">
        <p14:creationId xmlns:p14="http://schemas.microsoft.com/office/powerpoint/2010/main" val="1841972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26" name="Rectangle 25"/>
          <p:cNvSpPr/>
          <p:nvPr/>
        </p:nvSpPr>
        <p:spPr>
          <a:xfrm>
            <a:off x="374466" y="910119"/>
            <a:ext cx="11661643" cy="3908762"/>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How to submit a subaward application? Grants mgmt. system</a:t>
            </a:r>
          </a:p>
          <a:p>
            <a:endParaRPr lang="en-US" sz="3200" b="1" dirty="0">
              <a:solidFill>
                <a:schemeClr val="tx1">
                  <a:lumMod val="65000"/>
                  <a:lumOff val="35000"/>
                </a:schemeClr>
              </a:solidFill>
              <a:ea typeface="Times New Roman" panose="02020603050405020304" pitchFamily="18" charset="0"/>
            </a:endParaRPr>
          </a:p>
          <a:p>
            <a:endParaRPr lang="en-US" sz="3200" b="1" dirty="0">
              <a:solidFill>
                <a:schemeClr val="tx1">
                  <a:lumMod val="65000"/>
                  <a:lumOff val="35000"/>
                </a:schemeClr>
              </a:solidFill>
              <a:ea typeface="Times New Roman" panose="02020603050405020304" pitchFamily="18" charset="0"/>
            </a:endParaRPr>
          </a:p>
          <a:p>
            <a:pPr marL="514350" indent="-514350">
              <a:buAutoNum type="arabicParenR"/>
            </a:pPr>
            <a:r>
              <a:rPr lang="en-US" sz="3200" dirty="0">
                <a:solidFill>
                  <a:schemeClr val="tx1">
                    <a:lumMod val="65000"/>
                    <a:lumOff val="35000"/>
                  </a:schemeClr>
                </a:solidFill>
                <a:ea typeface="Times New Roman" panose="02020603050405020304" pitchFamily="18" charset="0"/>
              </a:rPr>
              <a:t>Make a profile</a:t>
            </a:r>
          </a:p>
          <a:p>
            <a:pPr marL="514350" indent="-514350">
              <a:buAutoNum type="arabicParenR"/>
            </a:pPr>
            <a:r>
              <a:rPr lang="en-US" sz="3200" dirty="0">
                <a:solidFill>
                  <a:schemeClr val="tx1">
                    <a:lumMod val="65000"/>
                    <a:lumOff val="35000"/>
                  </a:schemeClr>
                </a:solidFill>
                <a:ea typeface="Times New Roman" panose="02020603050405020304" pitchFamily="18" charset="0"/>
              </a:rPr>
              <a:t>Add an application</a:t>
            </a:r>
          </a:p>
          <a:p>
            <a:pPr marL="514350" indent="-514350">
              <a:buAutoNum type="arabicParenR"/>
            </a:pPr>
            <a:r>
              <a:rPr lang="en-US" sz="3200" dirty="0">
                <a:solidFill>
                  <a:schemeClr val="tx1">
                    <a:lumMod val="65000"/>
                    <a:lumOff val="35000"/>
                  </a:schemeClr>
                </a:solidFill>
                <a:ea typeface="Times New Roman" panose="02020603050405020304" pitchFamily="18" charset="0"/>
              </a:rPr>
              <a:t>Fill out and submit an application </a:t>
            </a:r>
          </a:p>
          <a:p>
            <a:pPr marL="971550" lvl="1"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Use templates locally or on your servers to make complete application attachments before submittal (budget, budget narrative, etc.)</a:t>
            </a:r>
          </a:p>
        </p:txBody>
      </p:sp>
      <p:sp>
        <p:nvSpPr>
          <p:cNvPr id="5" name="Rectangle 4"/>
          <p:cNvSpPr/>
          <p:nvPr/>
        </p:nvSpPr>
        <p:spPr>
          <a:xfrm>
            <a:off x="4094832" y="1501585"/>
            <a:ext cx="7941277" cy="461665"/>
          </a:xfrm>
          <a:prstGeom prst="rect">
            <a:avLst/>
          </a:prstGeom>
        </p:spPr>
        <p:txBody>
          <a:bodyPr wrap="none">
            <a:spAutoFit/>
          </a:bodyPr>
          <a:lstStyle/>
          <a:p>
            <a:r>
              <a:rPr lang="en-US" sz="2400" b="1" dirty="0">
                <a:hlinkClick r:id="rId3"/>
              </a:rPr>
              <a:t>https://webportalapp.com/sp/gulfconsortium_sep_projects</a:t>
            </a:r>
            <a:r>
              <a:rPr lang="en-US" sz="2400" b="1" dirty="0"/>
              <a:t> </a:t>
            </a:r>
          </a:p>
        </p:txBody>
      </p:sp>
      <p:sp>
        <p:nvSpPr>
          <p:cNvPr id="8" name="Rectangle 7"/>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Application Preparation – </a:t>
            </a:r>
            <a:r>
              <a:rPr lang="en-US" sz="2800" dirty="0">
                <a:solidFill>
                  <a:schemeClr val="tx1">
                    <a:lumMod val="65000"/>
                    <a:lumOff val="35000"/>
                  </a:schemeClr>
                </a:solidFill>
              </a:rPr>
              <a:t>upcoming applications</a:t>
            </a:r>
          </a:p>
        </p:txBody>
      </p:sp>
      <p:sp>
        <p:nvSpPr>
          <p:cNvPr id="2" name="Slide Number Placeholder 1"/>
          <p:cNvSpPr>
            <a:spLocks noGrp="1"/>
          </p:cNvSpPr>
          <p:nvPr>
            <p:ph type="sldNum" sz="quarter" idx="12"/>
          </p:nvPr>
        </p:nvSpPr>
        <p:spPr/>
        <p:txBody>
          <a:bodyPr/>
          <a:lstStyle/>
          <a:p>
            <a:fld id="{EDF08CE8-A28E-4875-B25D-BBD9ADA78B43}" type="slidenum">
              <a:rPr lang="en-US" smtClean="0"/>
              <a:t>11</a:t>
            </a:fld>
            <a:endParaRPr lang="en-US"/>
          </a:p>
        </p:txBody>
      </p:sp>
    </p:spTree>
    <p:extLst>
      <p:ext uri="{BB962C8B-B14F-4D97-AF65-F5344CB8AC3E}">
        <p14:creationId xmlns:p14="http://schemas.microsoft.com/office/powerpoint/2010/main" val="81774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8" name="Rectangle 7"/>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SEP Amendment #4</a:t>
            </a:r>
            <a:endParaRPr lang="en-US" sz="280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EDF08CE8-A28E-4875-B25D-BBD9ADA78B43}" type="slidenum">
              <a:rPr lang="en-US" smtClean="0"/>
              <a:t>12</a:t>
            </a:fld>
            <a:endParaRPr lang="en-US"/>
          </a:p>
        </p:txBody>
      </p:sp>
      <p:sp>
        <p:nvSpPr>
          <p:cNvPr id="10" name="Rectangle 9"/>
          <p:cNvSpPr/>
          <p:nvPr/>
        </p:nvSpPr>
        <p:spPr>
          <a:xfrm>
            <a:off x="374466" y="910119"/>
            <a:ext cx="11661643" cy="5878532"/>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Please send materials by 10/15/2021</a:t>
            </a:r>
          </a:p>
          <a:p>
            <a:r>
              <a:rPr lang="en-US" sz="3200" dirty="0">
                <a:solidFill>
                  <a:schemeClr val="tx1">
                    <a:lumMod val="65000"/>
                    <a:lumOff val="35000"/>
                  </a:schemeClr>
                </a:solidFill>
                <a:ea typeface="Times New Roman" panose="02020603050405020304" pitchFamily="18" charset="0"/>
              </a:rPr>
              <a:t>See template at bottom of page:</a:t>
            </a:r>
          </a:p>
          <a:p>
            <a:r>
              <a:rPr lang="en-US" sz="3200" b="1" dirty="0">
                <a:solidFill>
                  <a:schemeClr val="tx1">
                    <a:lumMod val="65000"/>
                    <a:lumOff val="35000"/>
                  </a:schemeClr>
                </a:solidFill>
                <a:ea typeface="Times New Roman" panose="02020603050405020304" pitchFamily="18" charset="0"/>
                <a:hlinkClick r:id="rId3"/>
              </a:rPr>
              <a:t>https://www.gulfconsortium.org/grant-resources</a:t>
            </a:r>
            <a:r>
              <a:rPr lang="en-US" sz="3200" b="1" dirty="0">
                <a:solidFill>
                  <a:schemeClr val="tx1">
                    <a:lumMod val="65000"/>
                    <a:lumOff val="35000"/>
                  </a:schemeClr>
                </a:solidFill>
                <a:ea typeface="Times New Roman" panose="02020603050405020304" pitchFamily="18" charset="0"/>
              </a:rPr>
              <a:t> </a:t>
            </a:r>
          </a:p>
          <a:p>
            <a:pPr marL="514350" indent="-514350">
              <a:buAutoNum type="arabicPeriod"/>
            </a:pPr>
            <a:r>
              <a:rPr lang="en-US" sz="2800" dirty="0">
                <a:solidFill>
                  <a:schemeClr val="tx1">
                    <a:lumMod val="65000"/>
                    <a:lumOff val="35000"/>
                  </a:schemeClr>
                </a:solidFill>
                <a:ea typeface="Times New Roman" panose="02020603050405020304" pitchFamily="18" charset="0"/>
              </a:rPr>
              <a:t>November Gulf Consortium Board meeting – get approval of the actual draft SEP amendment</a:t>
            </a:r>
          </a:p>
          <a:p>
            <a:pPr marL="514350" indent="-514350">
              <a:buAutoNum type="arabicPeriod"/>
            </a:pPr>
            <a:r>
              <a:rPr lang="en-US" sz="2800" dirty="0">
                <a:solidFill>
                  <a:schemeClr val="tx1">
                    <a:lumMod val="65000"/>
                    <a:lumOff val="35000"/>
                  </a:schemeClr>
                </a:solidFill>
                <a:ea typeface="Times New Roman" panose="02020603050405020304" pitchFamily="18" charset="0"/>
              </a:rPr>
              <a:t>Week of Nov. 22: release the draft SEP amendment for mandatory 45-day public comment period</a:t>
            </a:r>
          </a:p>
          <a:p>
            <a:pPr marL="514350" indent="-514350">
              <a:buAutoNum type="arabicPeriod"/>
            </a:pPr>
            <a:r>
              <a:rPr lang="en-US" sz="2800" dirty="0">
                <a:solidFill>
                  <a:schemeClr val="tx1">
                    <a:lumMod val="65000"/>
                    <a:lumOff val="35000"/>
                  </a:schemeClr>
                </a:solidFill>
                <a:ea typeface="Times New Roman" panose="02020603050405020304" pitchFamily="18" charset="0"/>
              </a:rPr>
              <a:t>Late January 2022 – respond to public comments and make SEP amendment edits and then submit to RESTORE Council (after Consortium Board approval for their 60-day review (that’s the max. time they have to approve it)</a:t>
            </a:r>
          </a:p>
          <a:p>
            <a:pPr marL="514350" indent="-514350">
              <a:buAutoNum type="arabicPeriod"/>
            </a:pPr>
            <a:r>
              <a:rPr lang="en-US" sz="2800" dirty="0">
                <a:solidFill>
                  <a:schemeClr val="tx1">
                    <a:lumMod val="65000"/>
                    <a:lumOff val="35000"/>
                  </a:schemeClr>
                </a:solidFill>
                <a:ea typeface="Times New Roman" panose="02020603050405020304" pitchFamily="18" charset="0"/>
              </a:rPr>
              <a:t>End of March 2022 – SEP amendment should be fully approved by RESTORE Council</a:t>
            </a:r>
          </a:p>
        </p:txBody>
      </p:sp>
    </p:spTree>
    <p:extLst>
      <p:ext uri="{BB962C8B-B14F-4D97-AF65-F5344CB8AC3E}">
        <p14:creationId xmlns:p14="http://schemas.microsoft.com/office/powerpoint/2010/main" val="255330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8" name="Rectangle 7"/>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SEP Amendment #4</a:t>
            </a:r>
            <a:endParaRPr lang="en-US" sz="280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EDF08CE8-A28E-4875-B25D-BBD9ADA78B43}" type="slidenum">
              <a:rPr lang="en-US" smtClean="0"/>
              <a:t>13</a:t>
            </a:fld>
            <a:endParaRPr lang="en-US"/>
          </a:p>
        </p:txBody>
      </p:sp>
      <p:sp>
        <p:nvSpPr>
          <p:cNvPr id="10" name="Rectangle 9"/>
          <p:cNvSpPr/>
          <p:nvPr/>
        </p:nvSpPr>
        <p:spPr>
          <a:xfrm>
            <a:off x="374466" y="910119"/>
            <a:ext cx="11661643" cy="4893647"/>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What to change?</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New projects to add</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Scope changes for existing projects</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Locations for existing projects to describe more generally</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Existing projects to remove if they are no longer to be funded by Bucket 3</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Changing costs: if you know projects will cost more than the amounts estimated in the SEP, we need to make those changes to ensure that the projects that go away or get reduced $ are documented and</a:t>
            </a:r>
          </a:p>
          <a:p>
            <a:pPr marL="457200" indent="-457200">
              <a:buFont typeface="Arial" panose="020B0604020202020204" pitchFamily="34" charset="0"/>
              <a:buChar char="•"/>
            </a:pPr>
            <a:endParaRPr lang="en-US" sz="2800" dirty="0">
              <a:solidFill>
                <a:schemeClr val="tx1">
                  <a:lumMod val="65000"/>
                  <a:lumOff val="35000"/>
                </a:schemeClr>
              </a:solidFill>
              <a:ea typeface="Times New Roman" panose="02020603050405020304" pitchFamily="18" charset="0"/>
            </a:endParaRPr>
          </a:p>
          <a:p>
            <a:r>
              <a:rPr lang="en-US" sz="2800" b="1" dirty="0">
                <a:solidFill>
                  <a:schemeClr val="tx1">
                    <a:lumMod val="65000"/>
                    <a:lumOff val="35000"/>
                  </a:schemeClr>
                </a:solidFill>
                <a:ea typeface="Times New Roman" panose="02020603050405020304" pitchFamily="18" charset="0"/>
              </a:rPr>
              <a:t>See example SEP amendments here:</a:t>
            </a:r>
          </a:p>
          <a:p>
            <a:r>
              <a:rPr lang="en-US" sz="2800" dirty="0">
                <a:solidFill>
                  <a:schemeClr val="tx1">
                    <a:lumMod val="65000"/>
                    <a:lumOff val="35000"/>
                  </a:schemeClr>
                </a:solidFill>
                <a:ea typeface="Times New Roman" panose="02020603050405020304" pitchFamily="18" charset="0"/>
                <a:hlinkClick r:id="rId3"/>
              </a:rPr>
              <a:t>https://www.gulfconsortium.org/state-expenditure-plan</a:t>
            </a:r>
            <a:r>
              <a:rPr lang="en-US" sz="2800" dirty="0">
                <a:solidFill>
                  <a:schemeClr val="tx1">
                    <a:lumMod val="65000"/>
                    <a:lumOff val="35000"/>
                  </a:schemeClr>
                </a:solidFill>
                <a:ea typeface="Times New Roman" panose="02020603050405020304" pitchFamily="18" charset="0"/>
              </a:rPr>
              <a:t> </a:t>
            </a:r>
          </a:p>
        </p:txBody>
      </p:sp>
    </p:spTree>
    <p:extLst>
      <p:ext uri="{BB962C8B-B14F-4D97-AF65-F5344CB8AC3E}">
        <p14:creationId xmlns:p14="http://schemas.microsoft.com/office/powerpoint/2010/main" val="9699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6866" y="1062519"/>
            <a:ext cx="11615121" cy="2369880"/>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See procurement FAQs doc at </a:t>
            </a:r>
            <a:r>
              <a:rPr lang="en-US" sz="3200" b="1" dirty="0">
                <a:solidFill>
                  <a:schemeClr val="tx1">
                    <a:lumMod val="65000"/>
                    <a:lumOff val="35000"/>
                  </a:schemeClr>
                </a:solidFill>
                <a:ea typeface="Times New Roman" panose="02020603050405020304" pitchFamily="18" charset="0"/>
                <a:hlinkClick r:id="rId2"/>
              </a:rPr>
              <a:t>https://www.gulfconsortium.org/grant-resources</a:t>
            </a:r>
            <a:r>
              <a:rPr lang="en-US" sz="3200" b="1" dirty="0">
                <a:solidFill>
                  <a:schemeClr val="tx1">
                    <a:lumMod val="65000"/>
                    <a:lumOff val="35000"/>
                  </a:schemeClr>
                </a:solidFill>
                <a:ea typeface="Times New Roman" panose="02020603050405020304" pitchFamily="18" charset="0"/>
              </a:rPr>
              <a:t> </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Follow county policies</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Be sure procurement is federally compliant (2 CFR 200)</a:t>
            </a:r>
          </a:p>
          <a:p>
            <a:pPr marL="457200" indent="-457200">
              <a:buFont typeface="Arial" panose="020B0604020202020204" pitchFamily="34" charset="0"/>
              <a:buChar char="•"/>
            </a:pPr>
            <a:endParaRPr lang="en-US" sz="2800" dirty="0">
              <a:solidFill>
                <a:schemeClr val="tx1">
                  <a:lumMod val="65000"/>
                  <a:lumOff val="35000"/>
                </a:schemeClr>
              </a:solidFill>
              <a:ea typeface="Times New Roman" panose="02020603050405020304" pitchFamily="18" charset="0"/>
            </a:endParaRPr>
          </a:p>
        </p:txBody>
      </p:sp>
      <p:sp>
        <p:nvSpPr>
          <p:cNvPr id="8" name="Slide Number Placeholder 1"/>
          <p:cNvSpPr txBox="1">
            <a:spLocks/>
          </p:cNvSpPr>
          <p:nvPr/>
        </p:nvSpPr>
        <p:spPr>
          <a:xfrm>
            <a:off x="8622323" y="62977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F08CE8-A28E-4875-B25D-BBD9ADA78B43}" type="slidenum">
              <a:rPr lang="en-US" smtClean="0"/>
              <a:pPr/>
              <a:t>14</a:t>
            </a:fld>
            <a:endParaRPr lang="en-US" dirty="0"/>
          </a:p>
        </p:txBody>
      </p:sp>
      <p:sp>
        <p:nvSpPr>
          <p:cNvPr id="9" name="Rectangle 8"/>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2" name="Rectangle 11"/>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Procurement FAQs</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50585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26" name="Rectangle 25"/>
          <p:cNvSpPr/>
          <p:nvPr/>
        </p:nvSpPr>
        <p:spPr>
          <a:xfrm>
            <a:off x="374466" y="910119"/>
            <a:ext cx="11661643" cy="3600986"/>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Let Gulf Consortium know about procurement plans</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Existing (CCNA) procurements may be allowed, but these need case by case review </a:t>
            </a:r>
          </a:p>
          <a:p>
            <a:pPr marL="457200" indent="-457200">
              <a:buFont typeface="Arial" panose="020B0604020202020204" pitchFamily="34" charset="0"/>
              <a:buChar char="•"/>
            </a:pPr>
            <a:r>
              <a:rPr lang="en-US" sz="3200" b="1" dirty="0">
                <a:solidFill>
                  <a:schemeClr val="tx1">
                    <a:lumMod val="65000"/>
                    <a:lumOff val="35000"/>
                  </a:schemeClr>
                </a:solidFill>
                <a:ea typeface="Times New Roman" panose="02020603050405020304" pitchFamily="18" charset="0"/>
              </a:rPr>
              <a:t>See “Procurement Information” section at </a:t>
            </a:r>
            <a:r>
              <a:rPr lang="en-US" sz="3200" b="1" dirty="0">
                <a:solidFill>
                  <a:schemeClr val="tx1">
                    <a:lumMod val="65000"/>
                    <a:lumOff val="35000"/>
                  </a:schemeClr>
                </a:solidFill>
                <a:ea typeface="Times New Roman" panose="02020603050405020304" pitchFamily="18" charset="0"/>
                <a:hlinkClick r:id="rId3"/>
              </a:rPr>
              <a:t>https://www.gulfconsortium.org/grant-resources</a:t>
            </a:r>
            <a:r>
              <a:rPr lang="en-US" sz="3200" b="1" dirty="0">
                <a:solidFill>
                  <a:schemeClr val="tx1">
                    <a:lumMod val="65000"/>
                    <a:lumOff val="35000"/>
                  </a:schemeClr>
                </a:solidFill>
                <a:ea typeface="Times New Roman" panose="02020603050405020304" pitchFamily="18" charset="0"/>
              </a:rPr>
              <a:t> </a:t>
            </a:r>
          </a:p>
          <a:p>
            <a:pPr marL="457200" indent="-457200">
              <a:buFont typeface="Arial" panose="020B0604020202020204" pitchFamily="34" charset="0"/>
              <a:buChar char="•"/>
            </a:pPr>
            <a:endParaRPr lang="en-US" sz="3200" b="1" dirty="0">
              <a:solidFill>
                <a:schemeClr val="tx1">
                  <a:lumMod val="65000"/>
                  <a:lumOff val="35000"/>
                </a:schemeClr>
              </a:solidFill>
              <a:ea typeface="Times New Roman" panose="02020603050405020304" pitchFamily="18" charset="0"/>
            </a:endParaRPr>
          </a:p>
          <a:p>
            <a:r>
              <a:rPr lang="en-US" sz="4000" b="1" dirty="0">
                <a:solidFill>
                  <a:schemeClr val="tx1">
                    <a:lumMod val="65000"/>
                    <a:lumOff val="35000"/>
                  </a:schemeClr>
                </a:solidFill>
                <a:ea typeface="Times New Roman" panose="02020603050405020304" pitchFamily="18" charset="0"/>
              </a:rPr>
              <a:t>Compliance with:	</a:t>
            </a:r>
            <a:r>
              <a:rPr lang="en-US" sz="4400" b="1" dirty="0">
                <a:solidFill>
                  <a:schemeClr val="tx1">
                    <a:lumMod val="65000"/>
                    <a:lumOff val="35000"/>
                  </a:schemeClr>
                </a:solidFill>
                <a:ea typeface="Times New Roman" panose="02020603050405020304" pitchFamily="18" charset="0"/>
              </a:rPr>
              <a:t>2 CFR § 200.317 - 326</a:t>
            </a:r>
            <a:endParaRPr lang="en-US" sz="6000" b="1" dirty="0">
              <a:solidFill>
                <a:schemeClr val="tx1">
                  <a:lumMod val="65000"/>
                  <a:lumOff val="35000"/>
                </a:schemeClr>
              </a:solidFill>
              <a:ea typeface="Times New Roman" panose="02020603050405020304" pitchFamily="18" charset="0"/>
            </a:endParaRPr>
          </a:p>
        </p:txBody>
      </p:sp>
      <p:sp>
        <p:nvSpPr>
          <p:cNvPr id="8" name="Rectangle 7"/>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Procurement Review</a:t>
            </a:r>
            <a:endParaRPr lang="en-US" sz="280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EDF08CE8-A28E-4875-B25D-BBD9ADA78B43}" type="slidenum">
              <a:rPr lang="en-US" smtClean="0"/>
              <a:t>15</a:t>
            </a:fld>
            <a:endParaRPr lang="en-US"/>
          </a:p>
        </p:txBody>
      </p:sp>
    </p:spTree>
    <p:extLst>
      <p:ext uri="{BB962C8B-B14F-4D97-AF65-F5344CB8AC3E}">
        <p14:creationId xmlns:p14="http://schemas.microsoft.com/office/powerpoint/2010/main" val="425930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6879" y="845882"/>
            <a:ext cx="11615121" cy="5878532"/>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These procurement documents need to be provided to Gulf Consortium management and legal:</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Explain the procurement (in Budget Narrative) and past involvement of selected firm (if applicable) and explain 2 CFR 200 compliance</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Send procurement backup to Gulf Consortium (</a:t>
            </a:r>
            <a:r>
              <a:rPr lang="en-US" sz="2800" dirty="0">
                <a:solidFill>
                  <a:schemeClr val="tx1">
                    <a:lumMod val="65000"/>
                    <a:lumOff val="35000"/>
                  </a:schemeClr>
                </a:solidFill>
                <a:ea typeface="Times New Roman" panose="02020603050405020304" pitchFamily="18" charset="0"/>
                <a:hlinkClick r:id="rId2"/>
              </a:rPr>
              <a:t>ddourte@balmoralgroup.us</a:t>
            </a:r>
            <a:r>
              <a:rPr lang="en-US" sz="2800" dirty="0">
                <a:solidFill>
                  <a:schemeClr val="tx1">
                    <a:lumMod val="65000"/>
                    <a:lumOff val="35000"/>
                  </a:schemeClr>
                </a:solidFill>
                <a:ea typeface="Times New Roman" panose="02020603050405020304" pitchFamily="18" charset="0"/>
              </a:rPr>
              <a:t>; </a:t>
            </a:r>
            <a:r>
              <a:rPr lang="en-US" sz="2800" dirty="0">
                <a:solidFill>
                  <a:schemeClr val="tx1">
                    <a:lumMod val="65000"/>
                    <a:lumOff val="35000"/>
                  </a:schemeClr>
                </a:solidFill>
                <a:ea typeface="Times New Roman" panose="02020603050405020304" pitchFamily="18" charset="0"/>
                <a:hlinkClick r:id="rId3"/>
              </a:rPr>
              <a:t>erosenthal@ngn-tally.com</a:t>
            </a:r>
            <a:r>
              <a:rPr lang="en-US" sz="2800" dirty="0">
                <a:solidFill>
                  <a:schemeClr val="tx1">
                    <a:lumMod val="65000"/>
                    <a:lumOff val="35000"/>
                  </a:schemeClr>
                </a:solidFill>
                <a:ea typeface="Times New Roman" panose="02020603050405020304" pitchFamily="18" charset="0"/>
              </a:rPr>
              <a:t>): </a:t>
            </a:r>
          </a:p>
          <a:p>
            <a:pPr marL="971550" lvl="1" indent="-514350">
              <a:buFont typeface="+mj-lt"/>
              <a:buAutoNum type="arabicPeriod"/>
            </a:pPr>
            <a:r>
              <a:rPr lang="en-US" sz="2800" dirty="0">
                <a:solidFill>
                  <a:schemeClr val="tx1">
                    <a:lumMod val="65000"/>
                    <a:lumOff val="35000"/>
                  </a:schemeClr>
                </a:solidFill>
                <a:ea typeface="Times New Roman" panose="02020603050405020304" pitchFamily="18" charset="0"/>
              </a:rPr>
              <a:t>RFP/RFQ</a:t>
            </a:r>
          </a:p>
          <a:p>
            <a:pPr marL="971550" lvl="1" indent="-514350">
              <a:buFont typeface="+mj-lt"/>
              <a:buAutoNum type="arabicPeriod"/>
            </a:pPr>
            <a:r>
              <a:rPr lang="en-US" sz="2800" dirty="0">
                <a:solidFill>
                  <a:schemeClr val="tx1">
                    <a:lumMod val="65000"/>
                    <a:lumOff val="35000"/>
                  </a:schemeClr>
                </a:solidFill>
                <a:ea typeface="Times New Roman" panose="02020603050405020304" pitchFamily="18" charset="0"/>
              </a:rPr>
              <a:t>Ranking sheet</a:t>
            </a:r>
          </a:p>
          <a:p>
            <a:pPr marL="971550" lvl="1" indent="-514350">
              <a:buFont typeface="+mj-lt"/>
              <a:buAutoNum type="arabicPeriod"/>
            </a:pPr>
            <a:r>
              <a:rPr lang="en-US" sz="2800" dirty="0">
                <a:solidFill>
                  <a:schemeClr val="tx1">
                    <a:lumMod val="65000"/>
                    <a:lumOff val="35000"/>
                  </a:schemeClr>
                </a:solidFill>
                <a:ea typeface="Times New Roman" panose="02020603050405020304" pitchFamily="18" charset="0"/>
              </a:rPr>
              <a:t>Resulting contract</a:t>
            </a:r>
          </a:p>
          <a:p>
            <a:pPr marL="971550" lvl="1" indent="-514350">
              <a:buFont typeface="+mj-lt"/>
              <a:buAutoNum type="arabicPeriod"/>
            </a:pPr>
            <a:r>
              <a:rPr lang="en-US" sz="2800" i="1" dirty="0">
                <a:solidFill>
                  <a:schemeClr val="tx1">
                    <a:lumMod val="65000"/>
                    <a:lumOff val="35000"/>
                  </a:schemeClr>
                </a:solidFill>
                <a:ea typeface="Times New Roman" panose="02020603050405020304" pitchFamily="18" charset="0"/>
              </a:rPr>
              <a:t>Documentation of MBE outreach</a:t>
            </a:r>
          </a:p>
          <a:p>
            <a:r>
              <a:rPr lang="en-US" sz="3200" b="1" dirty="0">
                <a:solidFill>
                  <a:schemeClr val="tx1">
                    <a:lumMod val="65000"/>
                    <a:lumOff val="35000"/>
                  </a:schemeClr>
                </a:solidFill>
                <a:ea typeface="Times New Roman" panose="02020603050405020304" pitchFamily="18" charset="0"/>
              </a:rPr>
              <a:t>For grant applications:</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Explain the procurement (in Budget Narrative), whether planned or past</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Describe compliance with county policies and federal rules</a:t>
            </a:r>
          </a:p>
        </p:txBody>
      </p:sp>
      <p:sp>
        <p:nvSpPr>
          <p:cNvPr id="8" name="Slide Number Placeholder 1"/>
          <p:cNvSpPr txBox="1">
            <a:spLocks/>
          </p:cNvSpPr>
          <p:nvPr/>
        </p:nvSpPr>
        <p:spPr>
          <a:xfrm>
            <a:off x="8622323" y="62977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F08CE8-A28E-4875-B25D-BBD9ADA78B43}" type="slidenum">
              <a:rPr lang="en-US" smtClean="0"/>
              <a:pPr/>
              <a:t>16</a:t>
            </a:fld>
            <a:endParaRPr lang="en-US" dirty="0"/>
          </a:p>
        </p:txBody>
      </p:sp>
      <p:sp>
        <p:nvSpPr>
          <p:cNvPr id="9" name="Rectangle 8"/>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2" name="Rectangle 11"/>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Procurement Review</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357250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txBox="1">
            <a:spLocks/>
          </p:cNvSpPr>
          <p:nvPr/>
        </p:nvSpPr>
        <p:spPr>
          <a:xfrm>
            <a:off x="8622323" y="62977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F08CE8-A28E-4875-B25D-BBD9ADA78B43}" type="slidenum">
              <a:rPr lang="en-US" smtClean="0"/>
              <a:pPr/>
              <a:t>17</a:t>
            </a:fld>
            <a:endParaRPr lang="en-US" dirty="0"/>
          </a:p>
        </p:txBody>
      </p:sp>
      <p:sp>
        <p:nvSpPr>
          <p:cNvPr id="9" name="Rectangle 8"/>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2" name="Rectangle 11"/>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Procurement </a:t>
            </a:r>
            <a:r>
              <a:rPr lang="en-US" sz="3200" dirty="0" smtClean="0">
                <a:solidFill>
                  <a:schemeClr val="tx1">
                    <a:lumMod val="65000"/>
                    <a:lumOff val="35000"/>
                  </a:schemeClr>
                </a:solidFill>
              </a:rPr>
              <a:t>Review – example MBE outreach</a:t>
            </a:r>
            <a:endParaRPr lang="en-US" sz="2800" dirty="0">
              <a:solidFill>
                <a:schemeClr val="tx1">
                  <a:lumMod val="65000"/>
                  <a:lumOff val="35000"/>
                </a:schemeClr>
              </a:solidFill>
            </a:endParaRPr>
          </a:p>
        </p:txBody>
      </p:sp>
      <p:sp>
        <p:nvSpPr>
          <p:cNvPr id="2" name="Rectangle 1"/>
          <p:cNvSpPr/>
          <p:nvPr/>
        </p:nvSpPr>
        <p:spPr>
          <a:xfrm>
            <a:off x="137160" y="1149582"/>
            <a:ext cx="11767914" cy="5355312"/>
          </a:xfrm>
          <a:prstGeom prst="rect">
            <a:avLst/>
          </a:prstGeom>
        </p:spPr>
        <p:txBody>
          <a:bodyPr wrap="square">
            <a:spAutoFit/>
          </a:bodyPr>
          <a:lstStyle/>
          <a:p>
            <a:r>
              <a:rPr lang="en-US" dirty="0">
                <a:latin typeface="Trebuchet MS" panose="020B0603020202020204" pitchFamily="34" charset="0"/>
                <a:ea typeface="Calibri" panose="020F0502020204030204" pitchFamily="34" charset="0"/>
              </a:rPr>
              <a:t>Good Morning:</a:t>
            </a:r>
            <a:endParaRPr lang="en-US" dirty="0">
              <a:latin typeface="Calibri" panose="020F0502020204030204" pitchFamily="34" charset="0"/>
              <a:ea typeface="Calibri" panose="020F0502020204030204" pitchFamily="34" charset="0"/>
            </a:endParaRPr>
          </a:p>
          <a:p>
            <a:r>
              <a:rPr lang="en-US" dirty="0" smtClean="0">
                <a:latin typeface="Trebuchet MS" panose="020B0603020202020204" pitchFamily="34" charset="0"/>
                <a:ea typeface="Calibri" panose="020F0502020204030204" pitchFamily="34" charset="0"/>
              </a:rPr>
              <a:t>In </a:t>
            </a:r>
            <a:r>
              <a:rPr lang="en-US" dirty="0">
                <a:latin typeface="Trebuchet MS" panose="020B0603020202020204" pitchFamily="34" charset="0"/>
                <a:ea typeface="Calibri" panose="020F0502020204030204" pitchFamily="34" charset="0"/>
              </a:rPr>
              <a:t>accordance with Palm Beach County Policy and Procedure Manual (PPM) CW-L-049 and 2CFR Parts 200.317 – 200.326 (“Super Circular”) for goods and services to be purchased with federal funds, all necessary affirmative steps shall be taken to ensure that small and minority businesses, women business enterprises, and labor and surplus area firms are solicited whenever they are potential sources and are to be utilized whenever possible.  </a:t>
            </a:r>
            <a:endParaRPr lang="en-US" dirty="0">
              <a:latin typeface="Calibri" panose="020F0502020204030204" pitchFamily="34" charset="0"/>
              <a:ea typeface="Calibri" panose="020F0502020204030204" pitchFamily="34" charset="0"/>
            </a:endParaRPr>
          </a:p>
          <a:p>
            <a:r>
              <a:rPr lang="en-US" dirty="0">
                <a:latin typeface="Trebuchet MS" panose="020B060302020202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latin typeface="Trebuchet MS" panose="020B0603020202020204" pitchFamily="34" charset="0"/>
                <a:ea typeface="Calibri" panose="020F0502020204030204" pitchFamily="34" charset="0"/>
              </a:rPr>
              <a:t>Please be advised that the Office of Equal Business Opportunity (OEBO) shall on the date the solicitation is to be advertised distribute an email to all small, minority and women business enterprises advising them to check the County’s website for County business opportunities utilizing federal funds.  In accordance with the polices as stated above, you are receiving this notice.  As a courtesy, OEBO has included a copy of the solicitation with this notice. </a:t>
            </a:r>
            <a:endParaRPr lang="en-US" dirty="0">
              <a:latin typeface="Calibri" panose="020F0502020204030204" pitchFamily="34" charset="0"/>
              <a:ea typeface="Calibri" panose="020F0502020204030204" pitchFamily="34" charset="0"/>
            </a:endParaRPr>
          </a:p>
          <a:p>
            <a:r>
              <a:rPr lang="en-US" dirty="0">
                <a:latin typeface="Trebuchet MS" panose="020B060302020202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latin typeface="Trebuchet MS" panose="020B0603020202020204" pitchFamily="34" charset="0"/>
                <a:ea typeface="Calibri" panose="020F0502020204030204" pitchFamily="34" charset="0"/>
              </a:rPr>
              <a:t>Attached you will find a copy of </a:t>
            </a:r>
            <a:r>
              <a:rPr lang="en-US" b="1" dirty="0">
                <a:latin typeface="Trebuchet MS" panose="020B0603020202020204" pitchFamily="34" charset="0"/>
                <a:ea typeface="Calibri" panose="020F0502020204030204" pitchFamily="34" charset="0"/>
              </a:rPr>
              <a:t>RFP NO F-21-047/IM</a:t>
            </a:r>
            <a:r>
              <a:rPr lang="en-US" b="1" i="1" dirty="0">
                <a:latin typeface="Trebuchet MS" panose="020B0603020202020204" pitchFamily="34" charset="0"/>
                <a:ea typeface="Calibri" panose="020F0502020204030204" pitchFamily="34" charset="0"/>
              </a:rPr>
              <a:t> </a:t>
            </a:r>
            <a:r>
              <a:rPr lang="en-US" dirty="0">
                <a:latin typeface="Trebuchet MS" panose="020B0603020202020204" pitchFamily="34" charset="0"/>
                <a:ea typeface="Calibri" panose="020F0502020204030204" pitchFamily="34" charset="0"/>
              </a:rPr>
              <a:t>for your consideration.  Companies shall be reminded that in order to do business with Palm Beach County, vendors are required to create a Vendor Registration Account or activate an existing Vendor Registration Account through the Purchasing Department’s Vendor Self Service (VSS) system at </a:t>
            </a:r>
            <a:r>
              <a:rPr lang="en-US" b="1" u="sng" dirty="0">
                <a:solidFill>
                  <a:srgbClr val="0563C1"/>
                </a:solidFill>
                <a:latin typeface="Trebuchet MS" panose="020B0603020202020204" pitchFamily="34" charset="0"/>
                <a:ea typeface="Calibri" panose="020F0502020204030204" pitchFamily="34" charset="0"/>
                <a:hlinkClick r:id="rId3"/>
              </a:rPr>
              <a:t>https://pbcvssp.co.palm-beach.fl.us/webapp/vssp/AltSelfService</a:t>
            </a:r>
            <a:r>
              <a:rPr lang="en-US" b="1" u="sng" dirty="0">
                <a:latin typeface="Trebuchet MS" panose="020B0603020202020204" pitchFamily="34" charset="0"/>
                <a:ea typeface="Calibri" panose="020F0502020204030204" pitchFamily="34" charset="0"/>
              </a:rPr>
              <a:t>.</a:t>
            </a:r>
            <a:r>
              <a:rPr lang="en-US" dirty="0">
                <a:latin typeface="Trebuchet MS" panose="020B0603020202020204" pitchFamily="34" charset="0"/>
                <a:ea typeface="Calibri" panose="020F0502020204030204" pitchFamily="34" charset="0"/>
              </a:rPr>
              <a:t>  Please click on the public access tab to view the attached solicitation.  As amendments to solicitations are issued, they will be posted under the applicable solicitation on VSS.  It is the vendor’s sole responsibility to routinely check VSS for an amendments or notifications that may be issued prior to the deadline for receipt of proposals</a:t>
            </a:r>
            <a:r>
              <a:rPr lang="en-US" dirty="0" smtClean="0">
                <a:latin typeface="Trebuchet MS" panose="020B060302020202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3427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txBox="1">
            <a:spLocks/>
          </p:cNvSpPr>
          <p:nvPr/>
        </p:nvSpPr>
        <p:spPr>
          <a:xfrm>
            <a:off x="8622323" y="62977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F08CE8-A28E-4875-B25D-BBD9ADA78B43}" type="slidenum">
              <a:rPr lang="en-US" smtClean="0"/>
              <a:pPr/>
              <a:t>18</a:t>
            </a:fld>
            <a:endParaRPr lang="en-US" dirty="0"/>
          </a:p>
        </p:txBody>
      </p:sp>
      <p:sp>
        <p:nvSpPr>
          <p:cNvPr id="9" name="Rectangle 8"/>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2" name="Rectangle 11"/>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Procurement </a:t>
            </a:r>
            <a:r>
              <a:rPr lang="en-US" sz="3200" dirty="0" smtClean="0">
                <a:solidFill>
                  <a:schemeClr val="tx1">
                    <a:lumMod val="65000"/>
                    <a:lumOff val="35000"/>
                  </a:schemeClr>
                </a:solidFill>
              </a:rPr>
              <a:t>Review – MBE outreach</a:t>
            </a:r>
            <a:endParaRPr lang="en-US" sz="2800" dirty="0">
              <a:solidFill>
                <a:schemeClr val="tx1">
                  <a:lumMod val="65000"/>
                  <a:lumOff val="35000"/>
                </a:schemeClr>
              </a:solidFill>
            </a:endParaRPr>
          </a:p>
        </p:txBody>
      </p:sp>
      <p:sp>
        <p:nvSpPr>
          <p:cNvPr id="13" name="Rectangle 12"/>
          <p:cNvSpPr/>
          <p:nvPr/>
        </p:nvSpPr>
        <p:spPr>
          <a:xfrm>
            <a:off x="576879" y="845882"/>
            <a:ext cx="11615121" cy="1077218"/>
          </a:xfrm>
          <a:prstGeom prst="rect">
            <a:avLst/>
          </a:prstGeom>
        </p:spPr>
        <p:txBody>
          <a:bodyPr wrap="square">
            <a:spAutoFit/>
          </a:bodyPr>
          <a:lstStyle/>
          <a:p>
            <a:r>
              <a:rPr lang="en-US" sz="3200" b="1" dirty="0" smtClean="0">
                <a:solidFill>
                  <a:schemeClr val="tx1">
                    <a:lumMod val="65000"/>
                    <a:lumOff val="35000"/>
                  </a:schemeClr>
                </a:solidFill>
                <a:ea typeface="Times New Roman" panose="02020603050405020304" pitchFamily="18" charset="0"/>
              </a:rPr>
              <a:t>If you don’t have an MBE distribution list – check with your local small business organization or FDOT</a:t>
            </a:r>
            <a:endParaRPr lang="en-US" sz="2800" dirty="0">
              <a:solidFill>
                <a:schemeClr val="tx1">
                  <a:lumMod val="65000"/>
                  <a:lumOff val="35000"/>
                </a:schemeClr>
              </a:solidFill>
              <a:ea typeface="Times New Roman" panose="02020603050405020304" pitchFamily="18" charset="0"/>
            </a:endParaRPr>
          </a:p>
        </p:txBody>
      </p:sp>
    </p:spTree>
    <p:extLst>
      <p:ext uri="{BB962C8B-B14F-4D97-AF65-F5344CB8AC3E}">
        <p14:creationId xmlns:p14="http://schemas.microsoft.com/office/powerpoint/2010/main" val="3793282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Post-award Reporting and Invoicing</a:t>
            </a:r>
            <a:endParaRPr lang="en-US" sz="28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EDF08CE8-A28E-4875-B25D-BBD9ADA78B43}" type="slidenum">
              <a:rPr lang="en-US" smtClean="0"/>
              <a:t>19</a:t>
            </a:fld>
            <a:endParaRPr lang="en-US"/>
          </a:p>
        </p:txBody>
      </p:sp>
      <p:sp>
        <p:nvSpPr>
          <p:cNvPr id="15" name="Rectangle 14"/>
          <p:cNvSpPr/>
          <p:nvPr/>
        </p:nvSpPr>
        <p:spPr>
          <a:xfrm>
            <a:off x="374466" y="910119"/>
            <a:ext cx="11143457" cy="2739211"/>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Important Links:</a:t>
            </a:r>
          </a:p>
          <a:p>
            <a:pPr marL="514350"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Performance Report - </a:t>
            </a:r>
            <a:r>
              <a:rPr lang="en-US" sz="2400" dirty="0">
                <a:solidFill>
                  <a:schemeClr val="tx1">
                    <a:lumMod val="65000"/>
                    <a:lumOff val="35000"/>
                  </a:schemeClr>
                </a:solidFill>
                <a:ea typeface="Times New Roman" panose="02020603050405020304" pitchFamily="18" charset="0"/>
                <a:hlinkClick r:id="rId3"/>
              </a:rPr>
              <a:t>https://webportalapp.com/webform/performancereport</a:t>
            </a:r>
            <a:r>
              <a:rPr lang="en-US" sz="2400" dirty="0">
                <a:solidFill>
                  <a:schemeClr val="tx1">
                    <a:lumMod val="65000"/>
                    <a:lumOff val="35000"/>
                  </a:schemeClr>
                </a:solidFill>
                <a:ea typeface="Times New Roman" panose="02020603050405020304" pitchFamily="18" charset="0"/>
              </a:rPr>
              <a:t> </a:t>
            </a:r>
          </a:p>
          <a:p>
            <a:pPr marL="514350"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Financial Report - </a:t>
            </a:r>
            <a:r>
              <a:rPr lang="en-US" sz="2400" dirty="0">
                <a:solidFill>
                  <a:schemeClr val="tx1">
                    <a:lumMod val="65000"/>
                    <a:lumOff val="35000"/>
                  </a:schemeClr>
                </a:solidFill>
                <a:ea typeface="Times New Roman" panose="02020603050405020304" pitchFamily="18" charset="0"/>
                <a:hlinkClick r:id="rId4"/>
              </a:rPr>
              <a:t>https://webportalapp.com/webform/financialreport</a:t>
            </a:r>
            <a:r>
              <a:rPr lang="en-US" sz="2400" dirty="0">
                <a:solidFill>
                  <a:schemeClr val="tx1">
                    <a:lumMod val="65000"/>
                    <a:lumOff val="35000"/>
                  </a:schemeClr>
                </a:solidFill>
                <a:ea typeface="Times New Roman" panose="02020603050405020304" pitchFamily="18" charset="0"/>
              </a:rPr>
              <a:t> </a:t>
            </a:r>
            <a:endParaRPr lang="en-US" sz="2800" dirty="0">
              <a:solidFill>
                <a:schemeClr val="tx1">
                  <a:lumMod val="65000"/>
                  <a:lumOff val="35000"/>
                </a:schemeClr>
              </a:solidFill>
              <a:ea typeface="Times New Roman" panose="02020603050405020304" pitchFamily="18" charset="0"/>
            </a:endParaRPr>
          </a:p>
          <a:p>
            <a:pPr marL="514350"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Invoicing - </a:t>
            </a:r>
            <a:r>
              <a:rPr lang="en-US" sz="2400" dirty="0">
                <a:solidFill>
                  <a:schemeClr val="tx1">
                    <a:lumMod val="65000"/>
                    <a:lumOff val="35000"/>
                  </a:schemeClr>
                </a:solidFill>
                <a:ea typeface="Times New Roman" panose="02020603050405020304" pitchFamily="18" charset="0"/>
                <a:hlinkClick r:id="rId5"/>
              </a:rPr>
              <a:t>https://webportalapp.com/webform/paymentrequest</a:t>
            </a:r>
            <a:r>
              <a:rPr lang="en-US" sz="2400" dirty="0">
                <a:solidFill>
                  <a:schemeClr val="tx1">
                    <a:lumMod val="65000"/>
                    <a:lumOff val="35000"/>
                  </a:schemeClr>
                </a:solidFill>
                <a:ea typeface="Times New Roman" panose="02020603050405020304" pitchFamily="18" charset="0"/>
              </a:rPr>
              <a:t> </a:t>
            </a:r>
          </a:p>
          <a:p>
            <a:pPr marL="514350"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Deliverables </a:t>
            </a:r>
            <a:r>
              <a:rPr lang="en-US" sz="2400" dirty="0">
                <a:solidFill>
                  <a:schemeClr val="tx1">
                    <a:lumMod val="65000"/>
                    <a:lumOff val="35000"/>
                  </a:schemeClr>
                </a:solidFill>
                <a:ea typeface="Times New Roman" panose="02020603050405020304" pitchFamily="18" charset="0"/>
              </a:rPr>
              <a:t>- </a:t>
            </a:r>
            <a:r>
              <a:rPr lang="en-US" sz="2400" dirty="0">
                <a:solidFill>
                  <a:schemeClr val="tx1">
                    <a:lumMod val="65000"/>
                    <a:lumOff val="35000"/>
                  </a:schemeClr>
                </a:solidFill>
                <a:ea typeface="Times New Roman" panose="02020603050405020304" pitchFamily="18" charset="0"/>
                <a:hlinkClick r:id="rId6"/>
              </a:rPr>
              <a:t>https://webportalapp.com/webform/deliverables</a:t>
            </a:r>
            <a:r>
              <a:rPr lang="en-US" sz="2400" dirty="0">
                <a:solidFill>
                  <a:schemeClr val="tx1">
                    <a:lumMod val="65000"/>
                    <a:lumOff val="35000"/>
                  </a:schemeClr>
                </a:solidFill>
                <a:ea typeface="Times New Roman" panose="02020603050405020304" pitchFamily="18" charset="0"/>
              </a:rPr>
              <a:t> </a:t>
            </a:r>
            <a:r>
              <a:rPr lang="en-US" sz="2800" dirty="0">
                <a:solidFill>
                  <a:schemeClr val="tx1">
                    <a:lumMod val="65000"/>
                    <a:lumOff val="35000"/>
                  </a:schemeClr>
                </a:solidFill>
                <a:ea typeface="Times New Roman" panose="02020603050405020304" pitchFamily="18" charset="0"/>
              </a:rPr>
              <a:t>; plans, permits, reports, data</a:t>
            </a:r>
          </a:p>
        </p:txBody>
      </p:sp>
    </p:spTree>
    <p:extLst>
      <p:ext uri="{BB962C8B-B14F-4D97-AF65-F5344CB8AC3E}">
        <p14:creationId xmlns:p14="http://schemas.microsoft.com/office/powerpoint/2010/main" val="392849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RESTORE Coordination Meeting – 9/29/2021</a:t>
            </a:r>
            <a:endParaRPr lang="en-US" sz="2800" dirty="0">
              <a:solidFill>
                <a:schemeClr val="tx1">
                  <a:lumMod val="65000"/>
                  <a:lumOff val="35000"/>
                </a:schemeClr>
              </a:solidFill>
            </a:endParaRPr>
          </a:p>
        </p:txBody>
      </p:sp>
      <p:sp>
        <p:nvSpPr>
          <p:cNvPr id="26" name="Rectangle 25"/>
          <p:cNvSpPr/>
          <p:nvPr/>
        </p:nvSpPr>
        <p:spPr>
          <a:xfrm>
            <a:off x="356882" y="856357"/>
            <a:ext cx="11475889" cy="6063198"/>
          </a:xfrm>
          <a:prstGeom prst="rect">
            <a:avLst/>
          </a:prstGeom>
        </p:spPr>
        <p:txBody>
          <a:bodyPr wrap="square">
            <a:spAutoFit/>
          </a:bodyPr>
          <a:lstStyle/>
          <a:p>
            <a:r>
              <a:rPr lang="en-US" sz="2400" b="1" dirty="0"/>
              <a:t>Objectives: </a:t>
            </a:r>
          </a:p>
          <a:p>
            <a:pPr marL="1257300" lvl="2" indent="-342900">
              <a:buFont typeface="Arial" panose="020B0604020202020204" pitchFamily="34" charset="0"/>
              <a:buChar char="•"/>
            </a:pPr>
            <a:r>
              <a:rPr lang="en-US" dirty="0"/>
              <a:t>Improve efficiency in project implementation by sharing lessons learned</a:t>
            </a:r>
          </a:p>
          <a:p>
            <a:pPr marL="1257300" lvl="2" indent="-342900">
              <a:buFont typeface="Arial" panose="020B0604020202020204" pitchFamily="34" charset="0"/>
              <a:buChar char="•"/>
            </a:pPr>
            <a:r>
              <a:rPr lang="en-US" dirty="0"/>
              <a:t>Identify challenges and solutions in project implementation</a:t>
            </a:r>
          </a:p>
          <a:p>
            <a:r>
              <a:rPr lang="en-US" sz="2400" b="1" dirty="0"/>
              <a:t>Draft Agenda</a:t>
            </a:r>
          </a:p>
          <a:p>
            <a:r>
              <a:rPr lang="en-US" sz="2400" b="1" dirty="0"/>
              <a:t>10 AM:</a:t>
            </a:r>
            <a:r>
              <a:rPr lang="en-US" sz="2400" dirty="0"/>
              <a:t> </a:t>
            </a:r>
            <a:r>
              <a:rPr lang="en-US" sz="2400" b="1" dirty="0"/>
              <a:t>Welcome and Round Robin</a:t>
            </a:r>
          </a:p>
          <a:p>
            <a:r>
              <a:rPr lang="en-US" dirty="0"/>
              <a:t>Recommendation on what to highlight – focus on what the group could learn from:</a:t>
            </a:r>
          </a:p>
          <a:p>
            <a:pPr marL="1200150" lvl="2" indent="-285750">
              <a:buFont typeface="Arial" panose="020B0604020202020204" pitchFamily="34" charset="0"/>
              <a:buChar char="•"/>
            </a:pPr>
            <a:r>
              <a:rPr lang="en-US" dirty="0"/>
              <a:t>Things learned (techniques, procedures, docs, </a:t>
            </a:r>
            <a:r>
              <a:rPr lang="en-US" dirty="0" err="1"/>
              <a:t>etc</a:t>
            </a:r>
            <a:r>
              <a:rPr lang="en-US" dirty="0"/>
              <a:t>) that could benefit other counties</a:t>
            </a:r>
          </a:p>
          <a:p>
            <a:pPr marL="1200150" lvl="2" indent="-285750">
              <a:buFont typeface="Arial" panose="020B0604020202020204" pitchFamily="34" charset="0"/>
              <a:buChar char="•"/>
            </a:pPr>
            <a:r>
              <a:rPr lang="en-US" dirty="0"/>
              <a:t>Problems county RESTORE programs are running into that others might have faced, might face in the future</a:t>
            </a:r>
          </a:p>
          <a:p>
            <a:pPr marL="1200150" lvl="2" indent="-285750">
              <a:buFont typeface="Arial" panose="020B0604020202020204" pitchFamily="34" charset="0"/>
              <a:buChar char="•"/>
            </a:pPr>
            <a:r>
              <a:rPr lang="en-US" dirty="0"/>
              <a:t>New types of projects that may benefit from different approaches in the RESTORE process</a:t>
            </a:r>
          </a:p>
          <a:p>
            <a:pPr marL="1200150" lvl="2" indent="-285750">
              <a:buFont typeface="Arial" panose="020B0604020202020204" pitchFamily="34" charset="0"/>
              <a:buChar char="•"/>
            </a:pPr>
            <a:r>
              <a:rPr lang="en-US" dirty="0"/>
              <a:t>What are you dealing with now that you have questions about or could use help with?</a:t>
            </a:r>
          </a:p>
          <a:p>
            <a:r>
              <a:rPr lang="en-US" sz="1400" b="1" dirty="0"/>
              <a:t>County list: </a:t>
            </a:r>
            <a:r>
              <a:rPr lang="en-US" sz="1400" dirty="0"/>
              <a:t>Escambia, Santa Rosa, Okaloosa, Walton, Bay, Gulf, Franklin, Wakulla, Jefferson, Taylor, Dixie, Levy, Citrus, Hernando, Pasco, Hillsborough, Pinellas, Manatee, Sarasota, Charlotte, Collier, Lee, Monroe </a:t>
            </a:r>
          </a:p>
          <a:p>
            <a:r>
              <a:rPr lang="en-US" sz="2400" b="1" dirty="0"/>
              <a:t>10:45 AM: RESTORE Council, Treasury, and FDEP updates as needed</a:t>
            </a:r>
            <a:endParaRPr lang="en-US" sz="2400" dirty="0"/>
          </a:p>
          <a:p>
            <a:r>
              <a:rPr lang="en-US" sz="2400" b="1" dirty="0"/>
              <a:t>11:15 AM:</a:t>
            </a:r>
            <a:r>
              <a:rPr lang="en-US" sz="2400" dirty="0"/>
              <a:t> </a:t>
            </a:r>
            <a:r>
              <a:rPr lang="en-US" sz="2400" b="1" dirty="0"/>
              <a:t>SEP project implementation discussion</a:t>
            </a:r>
            <a:endParaRPr lang="en-US" sz="2400" dirty="0"/>
          </a:p>
          <a:p>
            <a:pPr marL="1200150" lvl="2" indent="-285750">
              <a:buFont typeface="Arial" panose="020B0604020202020204" pitchFamily="34" charset="0"/>
              <a:buChar char="•"/>
            </a:pPr>
            <a:r>
              <a:rPr lang="en-US" dirty="0"/>
              <a:t>Grant application reminders, examples; templates</a:t>
            </a:r>
          </a:p>
          <a:p>
            <a:pPr marL="1200150" lvl="2" indent="-285750">
              <a:buFont typeface="Arial" panose="020B0604020202020204" pitchFamily="34" charset="0"/>
              <a:buChar char="•"/>
            </a:pPr>
            <a:r>
              <a:rPr lang="en-US" dirty="0"/>
              <a:t>SEP amendment: changing projects, generalizing locations, updating costs</a:t>
            </a:r>
          </a:p>
          <a:p>
            <a:pPr marL="1200150" lvl="2" indent="-285750">
              <a:buFont typeface="Arial" panose="020B0604020202020204" pitchFamily="34" charset="0"/>
              <a:buChar char="•"/>
            </a:pPr>
            <a:r>
              <a:rPr lang="en-US" dirty="0"/>
              <a:t>Procurement reviews and MBE outreach</a:t>
            </a:r>
          </a:p>
          <a:p>
            <a:pPr marL="1200150" lvl="2" indent="-285750">
              <a:buFont typeface="Arial" panose="020B0604020202020204" pitchFamily="34" charset="0"/>
              <a:buChar char="•"/>
            </a:pPr>
            <a:r>
              <a:rPr lang="en-US" dirty="0"/>
              <a:t>Post-award reporting and monitoring: financial and performance oversight meetings, selected site visits; closeout reporting</a:t>
            </a:r>
          </a:p>
          <a:p>
            <a:r>
              <a:rPr lang="en-US" sz="2400" b="1" dirty="0"/>
              <a:t> 11:45 AM: Recommendations for next meeting – what to focus on, topic of interest?</a:t>
            </a:r>
          </a:p>
        </p:txBody>
      </p:sp>
      <p:sp>
        <p:nvSpPr>
          <p:cNvPr id="2" name="Slide Number Placeholder 1"/>
          <p:cNvSpPr>
            <a:spLocks noGrp="1"/>
          </p:cNvSpPr>
          <p:nvPr>
            <p:ph type="sldNum" sz="quarter" idx="12"/>
          </p:nvPr>
        </p:nvSpPr>
        <p:spPr/>
        <p:txBody>
          <a:bodyPr/>
          <a:lstStyle/>
          <a:p>
            <a:fld id="{EDF08CE8-A28E-4875-B25D-BBD9ADA78B43}" type="slidenum">
              <a:rPr lang="en-US" smtClean="0"/>
              <a:t>2</a:t>
            </a:fld>
            <a:endParaRPr lang="en-US" dirty="0"/>
          </a:p>
        </p:txBody>
      </p:sp>
    </p:spTree>
    <p:extLst>
      <p:ext uri="{BB962C8B-B14F-4D97-AF65-F5344CB8AC3E}">
        <p14:creationId xmlns:p14="http://schemas.microsoft.com/office/powerpoint/2010/main" val="2374302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Post-award Reporting and Invoicing</a:t>
            </a:r>
            <a:endParaRPr lang="en-US" sz="28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EDF08CE8-A28E-4875-B25D-BBD9ADA78B43}" type="slidenum">
              <a:rPr lang="en-US" smtClean="0"/>
              <a:t>20</a:t>
            </a:fld>
            <a:endParaRPr lang="en-US"/>
          </a:p>
        </p:txBody>
      </p:sp>
      <p:sp>
        <p:nvSpPr>
          <p:cNvPr id="15" name="Rectangle 14"/>
          <p:cNvSpPr/>
          <p:nvPr/>
        </p:nvSpPr>
        <p:spPr>
          <a:xfrm>
            <a:off x="374466" y="910119"/>
            <a:ext cx="11143457" cy="3108543"/>
          </a:xfrm>
          <a:prstGeom prst="rect">
            <a:avLst/>
          </a:prstGeom>
        </p:spPr>
        <p:txBody>
          <a:bodyPr wrap="square">
            <a:spAutoFit/>
          </a:bodyPr>
          <a:lstStyle/>
          <a:p>
            <a:pPr marL="514350" indent="-514350">
              <a:buFont typeface="Arial" panose="020B0604020202020204" pitchFamily="34" charset="0"/>
              <a:buChar char="•"/>
            </a:pPr>
            <a:r>
              <a:rPr lang="en-US" sz="2800" b="1" dirty="0">
                <a:solidFill>
                  <a:schemeClr val="tx1">
                    <a:lumMod val="65000"/>
                    <a:lumOff val="35000"/>
                  </a:schemeClr>
                </a:solidFill>
                <a:ea typeface="Times New Roman" panose="02020603050405020304" pitchFamily="18" charset="0"/>
              </a:rPr>
              <a:t>Performance Report </a:t>
            </a:r>
            <a:r>
              <a:rPr lang="en-US" sz="2800" dirty="0">
                <a:solidFill>
                  <a:schemeClr val="tx1">
                    <a:lumMod val="65000"/>
                    <a:lumOff val="35000"/>
                  </a:schemeClr>
                </a:solidFill>
                <a:ea typeface="Times New Roman" panose="02020603050405020304" pitchFamily="18" charset="0"/>
              </a:rPr>
              <a:t>template at </a:t>
            </a:r>
            <a:r>
              <a:rPr lang="en-US" sz="2800" b="1" dirty="0">
                <a:solidFill>
                  <a:schemeClr val="tx1">
                    <a:lumMod val="65000"/>
                    <a:lumOff val="35000"/>
                  </a:schemeClr>
                </a:solidFill>
                <a:ea typeface="Times New Roman" panose="02020603050405020304" pitchFamily="18" charset="0"/>
                <a:hlinkClick r:id="rId3"/>
              </a:rPr>
              <a:t>https://www.gulfconsortium.org/grant-resources</a:t>
            </a:r>
            <a:r>
              <a:rPr lang="en-US" sz="2800" b="1" dirty="0">
                <a:solidFill>
                  <a:schemeClr val="tx1">
                    <a:lumMod val="65000"/>
                    <a:lumOff val="35000"/>
                  </a:schemeClr>
                </a:solidFill>
                <a:ea typeface="Times New Roman" panose="02020603050405020304" pitchFamily="18" charset="0"/>
              </a:rPr>
              <a:t> </a:t>
            </a:r>
          </a:p>
          <a:p>
            <a:pPr marL="514350"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Let us know right away if you’re behind schedule or if there’s a major change in your project</a:t>
            </a:r>
          </a:p>
          <a:p>
            <a:pPr marL="514350"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Update your ODP</a:t>
            </a:r>
          </a:p>
          <a:p>
            <a:pPr marL="514350" indent="-514350">
              <a:buFont typeface="Arial" panose="020B0604020202020204" pitchFamily="34" charset="0"/>
              <a:buChar char="•"/>
            </a:pPr>
            <a:r>
              <a:rPr lang="en-US" sz="2800" b="1" dirty="0">
                <a:solidFill>
                  <a:schemeClr val="tx1">
                    <a:lumMod val="65000"/>
                    <a:lumOff val="35000"/>
                  </a:schemeClr>
                </a:solidFill>
                <a:ea typeface="Times New Roman" panose="02020603050405020304" pitchFamily="18" charset="0"/>
              </a:rPr>
              <a:t>Financial Report template provided to subrecipients by email for 1</a:t>
            </a:r>
            <a:r>
              <a:rPr lang="en-US" sz="2800" b="1" baseline="30000" dirty="0">
                <a:solidFill>
                  <a:schemeClr val="tx1">
                    <a:lumMod val="65000"/>
                    <a:lumOff val="35000"/>
                  </a:schemeClr>
                </a:solidFill>
                <a:ea typeface="Times New Roman" panose="02020603050405020304" pitchFamily="18" charset="0"/>
              </a:rPr>
              <a:t>st</a:t>
            </a:r>
            <a:r>
              <a:rPr lang="en-US" sz="2800" b="1" dirty="0">
                <a:solidFill>
                  <a:schemeClr val="tx1">
                    <a:lumMod val="65000"/>
                    <a:lumOff val="35000"/>
                  </a:schemeClr>
                </a:solidFill>
                <a:ea typeface="Times New Roman" panose="02020603050405020304" pitchFamily="18" charset="0"/>
              </a:rPr>
              <a:t> report</a:t>
            </a:r>
            <a:r>
              <a:rPr lang="en-US" sz="2800" dirty="0">
                <a:solidFill>
                  <a:schemeClr val="tx1">
                    <a:lumMod val="65000"/>
                    <a:lumOff val="35000"/>
                  </a:schemeClr>
                </a:solidFill>
                <a:ea typeface="Times New Roman" panose="02020603050405020304" pitchFamily="18" charset="0"/>
              </a:rPr>
              <a:t>, then it is updated for future reports</a:t>
            </a:r>
          </a:p>
        </p:txBody>
      </p:sp>
    </p:spTree>
    <p:extLst>
      <p:ext uri="{BB962C8B-B14F-4D97-AF65-F5344CB8AC3E}">
        <p14:creationId xmlns:p14="http://schemas.microsoft.com/office/powerpoint/2010/main" val="1537337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Post-award </a:t>
            </a:r>
            <a:r>
              <a:rPr lang="en-US" sz="3200" dirty="0" smtClean="0">
                <a:solidFill>
                  <a:schemeClr val="tx1">
                    <a:lumMod val="65000"/>
                    <a:lumOff val="35000"/>
                  </a:schemeClr>
                </a:solidFill>
              </a:rPr>
              <a:t>Reporting</a:t>
            </a:r>
            <a:endParaRPr lang="en-US" sz="28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EDF08CE8-A28E-4875-B25D-BBD9ADA78B43}" type="slidenum">
              <a:rPr lang="en-US" smtClean="0"/>
              <a:t>21</a:t>
            </a:fld>
            <a:endParaRPr lang="en-US"/>
          </a:p>
        </p:txBody>
      </p:sp>
      <p:sp>
        <p:nvSpPr>
          <p:cNvPr id="15" name="Rectangle 14"/>
          <p:cNvSpPr/>
          <p:nvPr/>
        </p:nvSpPr>
        <p:spPr>
          <a:xfrm>
            <a:off x="374466" y="910119"/>
            <a:ext cx="11143457" cy="4401205"/>
          </a:xfrm>
          <a:prstGeom prst="rect">
            <a:avLst/>
          </a:prstGeom>
        </p:spPr>
        <p:txBody>
          <a:bodyPr wrap="square">
            <a:spAutoFit/>
          </a:bodyPr>
          <a:lstStyle/>
          <a:p>
            <a:pPr marL="514350"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Performance </a:t>
            </a:r>
            <a:r>
              <a:rPr lang="en-US" sz="2800" dirty="0" smtClean="0">
                <a:solidFill>
                  <a:schemeClr val="tx1">
                    <a:lumMod val="65000"/>
                    <a:lumOff val="35000"/>
                  </a:schemeClr>
                </a:solidFill>
                <a:ea typeface="Times New Roman" panose="02020603050405020304" pitchFamily="18" charset="0"/>
              </a:rPr>
              <a:t>Reports: minimum 1/year</a:t>
            </a:r>
          </a:p>
          <a:p>
            <a:pPr marL="971550" lvl="1" indent="-514350">
              <a:buFont typeface="Courier New" panose="02070309020205020404" pitchFamily="49" charset="0"/>
              <a:buChar char="o"/>
            </a:pPr>
            <a:r>
              <a:rPr lang="en-US" sz="2800" b="1" dirty="0" smtClean="0">
                <a:solidFill>
                  <a:schemeClr val="tx1">
                    <a:lumMod val="65000"/>
                    <a:lumOff val="35000"/>
                  </a:schemeClr>
                </a:solidFill>
                <a:ea typeface="Times New Roman" panose="02020603050405020304" pitchFamily="18" charset="0"/>
              </a:rPr>
              <a:t>NEW – yearly project status meetings (6 months away from the yearly, written submission)</a:t>
            </a:r>
          </a:p>
          <a:p>
            <a:pPr marL="971550" lvl="1" indent="-514350">
              <a:buFont typeface="Courier New" panose="02070309020205020404" pitchFamily="49" charset="0"/>
              <a:buChar char="o"/>
            </a:pPr>
            <a:r>
              <a:rPr lang="en-US" sz="2800" b="1" dirty="0" smtClean="0">
                <a:solidFill>
                  <a:schemeClr val="tx1">
                    <a:lumMod val="65000"/>
                    <a:lumOff val="35000"/>
                  </a:schemeClr>
                </a:solidFill>
                <a:ea typeface="Times New Roman" panose="02020603050405020304" pitchFamily="18" charset="0"/>
              </a:rPr>
              <a:t>More detailed project performance interviews – based on milestones review and evidence of progress on milestones (for moderate and high risk projects)</a:t>
            </a:r>
          </a:p>
          <a:p>
            <a:pPr marL="971550" lvl="1" indent="-514350">
              <a:buFont typeface="Courier New" panose="02070309020205020404" pitchFamily="49" charset="0"/>
              <a:buChar char="o"/>
            </a:pPr>
            <a:endParaRPr lang="en-US" sz="2800" dirty="0" smtClean="0">
              <a:solidFill>
                <a:schemeClr val="tx1">
                  <a:lumMod val="65000"/>
                  <a:lumOff val="35000"/>
                </a:schemeClr>
              </a:solidFill>
              <a:ea typeface="Times New Roman" panose="02020603050405020304" pitchFamily="18" charset="0"/>
            </a:endParaRPr>
          </a:p>
          <a:p>
            <a:pPr marL="514350" indent="-514350">
              <a:buFont typeface="Arial" panose="020B0604020202020204" pitchFamily="34" charset="0"/>
              <a:buChar char="•"/>
            </a:pPr>
            <a:r>
              <a:rPr lang="en-US" sz="2800" dirty="0" smtClean="0">
                <a:solidFill>
                  <a:schemeClr val="tx1">
                    <a:lumMod val="65000"/>
                    <a:lumOff val="35000"/>
                  </a:schemeClr>
                </a:solidFill>
                <a:ea typeface="Times New Roman" panose="02020603050405020304" pitchFamily="18" charset="0"/>
              </a:rPr>
              <a:t>Financial Reports: minimum 2/year</a:t>
            </a:r>
          </a:p>
          <a:p>
            <a:pPr marL="971550" lvl="1" indent="-514350">
              <a:buFont typeface="Courier New" panose="02070309020205020404" pitchFamily="49" charset="0"/>
              <a:buChar char="o"/>
            </a:pPr>
            <a:r>
              <a:rPr lang="en-US" sz="2800" b="1" dirty="0" smtClean="0">
                <a:solidFill>
                  <a:schemeClr val="tx1">
                    <a:lumMod val="65000"/>
                    <a:lumOff val="35000"/>
                  </a:schemeClr>
                </a:solidFill>
                <a:ea typeface="Times New Roman" panose="02020603050405020304" pitchFamily="18" charset="0"/>
              </a:rPr>
              <a:t>NEW – more frequent, detailed financial reviews </a:t>
            </a:r>
            <a:r>
              <a:rPr lang="en-US" sz="2800" dirty="0" smtClean="0">
                <a:solidFill>
                  <a:schemeClr val="tx1">
                    <a:lumMod val="65000"/>
                    <a:lumOff val="35000"/>
                  </a:schemeClr>
                </a:solidFill>
                <a:ea typeface="Times New Roman" panose="02020603050405020304" pitchFamily="18" charset="0"/>
              </a:rPr>
              <a:t>for moderate or high risk counties</a:t>
            </a:r>
          </a:p>
        </p:txBody>
      </p:sp>
    </p:spTree>
    <p:extLst>
      <p:ext uri="{BB962C8B-B14F-4D97-AF65-F5344CB8AC3E}">
        <p14:creationId xmlns:p14="http://schemas.microsoft.com/office/powerpoint/2010/main" val="3138083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Post-award </a:t>
            </a:r>
            <a:r>
              <a:rPr lang="en-US" sz="3200" dirty="0" smtClean="0">
                <a:solidFill>
                  <a:schemeClr val="tx1">
                    <a:lumMod val="65000"/>
                    <a:lumOff val="35000"/>
                  </a:schemeClr>
                </a:solidFill>
              </a:rPr>
              <a:t>Reporting – progress review</a:t>
            </a:r>
            <a:endParaRPr lang="en-US" sz="28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EDF08CE8-A28E-4875-B25D-BBD9ADA78B43}" type="slidenum">
              <a:rPr lang="en-US" smtClean="0"/>
              <a:t>22</a:t>
            </a:fld>
            <a:endParaRPr lang="en-US"/>
          </a:p>
        </p:txBody>
      </p:sp>
      <p:sp>
        <p:nvSpPr>
          <p:cNvPr id="15" name="Rectangle 14"/>
          <p:cNvSpPr/>
          <p:nvPr/>
        </p:nvSpPr>
        <p:spPr>
          <a:xfrm>
            <a:off x="374466" y="910119"/>
            <a:ext cx="11143457" cy="523220"/>
          </a:xfrm>
          <a:prstGeom prst="rect">
            <a:avLst/>
          </a:prstGeom>
        </p:spPr>
        <p:txBody>
          <a:bodyPr wrap="square">
            <a:spAutoFit/>
          </a:bodyPr>
          <a:lstStyle/>
          <a:p>
            <a:pPr marL="514350" indent="-514350">
              <a:buFont typeface="Arial" panose="020B0604020202020204" pitchFamily="34" charset="0"/>
              <a:buChar char="•"/>
            </a:pPr>
            <a:r>
              <a:rPr lang="en-US" sz="2800" dirty="0" smtClean="0">
                <a:solidFill>
                  <a:schemeClr val="tx1">
                    <a:lumMod val="65000"/>
                    <a:lumOff val="35000"/>
                  </a:schemeClr>
                </a:solidFill>
                <a:ea typeface="Times New Roman" panose="02020603050405020304" pitchFamily="18" charset="0"/>
              </a:rPr>
              <a:t>More detail required to show evidence of progress on milestones</a:t>
            </a:r>
          </a:p>
        </p:txBody>
      </p:sp>
      <p:pic>
        <p:nvPicPr>
          <p:cNvPr id="3" name="Picture 2"/>
          <p:cNvPicPr>
            <a:picLocks noChangeAspect="1"/>
          </p:cNvPicPr>
          <p:nvPr/>
        </p:nvPicPr>
        <p:blipFill>
          <a:blip r:embed="rId3"/>
          <a:stretch>
            <a:fillRect/>
          </a:stretch>
        </p:blipFill>
        <p:spPr>
          <a:xfrm>
            <a:off x="137160" y="1688973"/>
            <a:ext cx="11887200" cy="4411743"/>
          </a:xfrm>
          <a:prstGeom prst="rect">
            <a:avLst/>
          </a:prstGeom>
        </p:spPr>
      </p:pic>
    </p:spTree>
    <p:extLst>
      <p:ext uri="{BB962C8B-B14F-4D97-AF65-F5344CB8AC3E}">
        <p14:creationId xmlns:p14="http://schemas.microsoft.com/office/powerpoint/2010/main" val="2321227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Post-award </a:t>
            </a:r>
            <a:r>
              <a:rPr lang="en-US" sz="3200" dirty="0" smtClean="0">
                <a:solidFill>
                  <a:schemeClr val="tx1">
                    <a:lumMod val="65000"/>
                    <a:lumOff val="35000"/>
                  </a:schemeClr>
                </a:solidFill>
              </a:rPr>
              <a:t>Reporting – financial monitoring</a:t>
            </a:r>
            <a:endParaRPr lang="en-US" sz="28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EDF08CE8-A28E-4875-B25D-BBD9ADA78B43}" type="slidenum">
              <a:rPr lang="en-US" smtClean="0"/>
              <a:t>23</a:t>
            </a:fld>
            <a:endParaRPr lang="en-US"/>
          </a:p>
        </p:txBody>
      </p:sp>
      <p:sp>
        <p:nvSpPr>
          <p:cNvPr id="8" name="Rectangle 7">
            <a:extLst>
              <a:ext uri="{FF2B5EF4-FFF2-40B4-BE49-F238E27FC236}">
                <a16:creationId xmlns:a16="http://schemas.microsoft.com/office/drawing/2014/main" id="{A52CBF08-54E9-4784-90C9-2128591938D2}"/>
              </a:ext>
            </a:extLst>
          </p:cNvPr>
          <p:cNvSpPr/>
          <p:nvPr/>
        </p:nvSpPr>
        <p:spPr>
          <a:xfrm>
            <a:off x="6153219" y="1146241"/>
            <a:ext cx="1593908" cy="713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Award Accepted</a:t>
            </a:r>
          </a:p>
        </p:txBody>
      </p:sp>
      <p:sp>
        <p:nvSpPr>
          <p:cNvPr id="12" name="Rectangle 11">
            <a:extLst>
              <a:ext uri="{FF2B5EF4-FFF2-40B4-BE49-F238E27FC236}">
                <a16:creationId xmlns:a16="http://schemas.microsoft.com/office/drawing/2014/main" id="{D9333790-3704-4D79-A8FB-F8988D291E15}"/>
              </a:ext>
            </a:extLst>
          </p:cNvPr>
          <p:cNvSpPr/>
          <p:nvPr/>
        </p:nvSpPr>
        <p:spPr>
          <a:xfrm>
            <a:off x="3717162" y="2432807"/>
            <a:ext cx="1593908" cy="713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Set up files &amp; reports</a:t>
            </a:r>
          </a:p>
        </p:txBody>
      </p:sp>
      <p:sp>
        <p:nvSpPr>
          <p:cNvPr id="13" name="Rectangle 12">
            <a:extLst>
              <a:ext uri="{FF2B5EF4-FFF2-40B4-BE49-F238E27FC236}">
                <a16:creationId xmlns:a16="http://schemas.microsoft.com/office/drawing/2014/main" id="{5CED148C-0128-44CF-886E-336BEE826BD6}"/>
              </a:ext>
            </a:extLst>
          </p:cNvPr>
          <p:cNvSpPr/>
          <p:nvPr/>
        </p:nvSpPr>
        <p:spPr>
          <a:xfrm>
            <a:off x="8400629" y="2449585"/>
            <a:ext cx="1593908" cy="713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Set up G/L Accounts</a:t>
            </a:r>
          </a:p>
        </p:txBody>
      </p:sp>
      <p:sp>
        <p:nvSpPr>
          <p:cNvPr id="14" name="Rectangle 13">
            <a:extLst>
              <a:ext uri="{FF2B5EF4-FFF2-40B4-BE49-F238E27FC236}">
                <a16:creationId xmlns:a16="http://schemas.microsoft.com/office/drawing/2014/main" id="{035438A6-AB83-4001-9C10-D68AE20D3406}"/>
              </a:ext>
            </a:extLst>
          </p:cNvPr>
          <p:cNvSpPr/>
          <p:nvPr/>
        </p:nvSpPr>
        <p:spPr>
          <a:xfrm>
            <a:off x="2266706" y="3802353"/>
            <a:ext cx="4494821" cy="26907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Folder: EGID# County</a:t>
            </a:r>
          </a:p>
          <a:p>
            <a:r>
              <a:rPr lang="en-US" sz="1200" dirty="0">
                <a:solidFill>
                  <a:schemeClr val="tx1"/>
                </a:solidFill>
              </a:rPr>
              <a:t>Example: </a:t>
            </a:r>
          </a:p>
          <a:p>
            <a:r>
              <a:rPr lang="en-US" sz="1200" dirty="0">
                <a:solidFill>
                  <a:schemeClr val="tx1"/>
                </a:solidFill>
              </a:rPr>
              <a:t>		91 16-1 Pinellas</a:t>
            </a:r>
          </a:p>
          <a:p>
            <a:r>
              <a:rPr lang="en-US" sz="1200" dirty="0">
                <a:solidFill>
                  <a:schemeClr val="tx1"/>
                </a:solidFill>
              </a:rPr>
              <a:t>Items within the folder are Drawdowns &amp; Financial Reports</a:t>
            </a:r>
          </a:p>
          <a:p>
            <a:r>
              <a:rPr lang="en-US" dirty="0">
                <a:solidFill>
                  <a:schemeClr val="tx1"/>
                </a:solidFill>
              </a:rPr>
              <a:t>Reports:</a:t>
            </a:r>
          </a:p>
          <a:p>
            <a:r>
              <a:rPr lang="en-US" sz="1200" dirty="0">
                <a:solidFill>
                  <a:schemeClr val="tx1"/>
                </a:solidFill>
              </a:rPr>
              <a:t>                     FSEP Grant Finance Tracking</a:t>
            </a:r>
          </a:p>
          <a:p>
            <a:r>
              <a:rPr lang="en-US" sz="1200" dirty="0">
                <a:solidFill>
                  <a:schemeClr val="tx1"/>
                </a:solidFill>
              </a:rPr>
              <a:t>                              Budget Summary</a:t>
            </a:r>
          </a:p>
          <a:p>
            <a:r>
              <a:rPr lang="en-US" sz="1200" dirty="0">
                <a:solidFill>
                  <a:schemeClr val="tx1"/>
                </a:solidFill>
              </a:rPr>
              <a:t>                              Budget Detail</a:t>
            </a:r>
          </a:p>
          <a:p>
            <a:r>
              <a:rPr lang="en-US" sz="1200" dirty="0">
                <a:solidFill>
                  <a:schemeClr val="tx1"/>
                </a:solidFill>
              </a:rPr>
              <a:t>                              Draw Summary</a:t>
            </a:r>
          </a:p>
          <a:p>
            <a:r>
              <a:rPr lang="en-US" sz="1200" dirty="0">
                <a:solidFill>
                  <a:schemeClr val="tx1"/>
                </a:solidFill>
              </a:rPr>
              <a:t>                              Milestones</a:t>
            </a:r>
          </a:p>
          <a:p>
            <a:r>
              <a:rPr lang="en-US" sz="1200" dirty="0">
                <a:solidFill>
                  <a:schemeClr val="tx1"/>
                </a:solidFill>
              </a:rPr>
              <a:t>                      Financial Report Schedule</a:t>
            </a:r>
          </a:p>
          <a:p>
            <a:r>
              <a:rPr lang="en-US" sz="1200" dirty="0">
                <a:solidFill>
                  <a:schemeClr val="tx1"/>
                </a:solidFill>
              </a:rPr>
              <a:t>                               Report Due Dates</a:t>
            </a:r>
          </a:p>
          <a:p>
            <a:r>
              <a:rPr lang="en-US" sz="1200" dirty="0">
                <a:solidFill>
                  <a:schemeClr val="tx1"/>
                </a:solidFill>
              </a:rPr>
              <a:t>                               Report Progress Tracking</a:t>
            </a:r>
          </a:p>
        </p:txBody>
      </p:sp>
      <p:sp>
        <p:nvSpPr>
          <p:cNvPr id="16" name="Rectangle 15">
            <a:extLst>
              <a:ext uri="{FF2B5EF4-FFF2-40B4-BE49-F238E27FC236}">
                <a16:creationId xmlns:a16="http://schemas.microsoft.com/office/drawing/2014/main" id="{AA475036-9E78-4057-A836-DB87A8171FC5}"/>
              </a:ext>
            </a:extLst>
          </p:cNvPr>
          <p:cNvSpPr/>
          <p:nvPr/>
        </p:nvSpPr>
        <p:spPr>
          <a:xfrm>
            <a:off x="6950173" y="3824439"/>
            <a:ext cx="4494821" cy="2679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G/L Account Example</a:t>
            </a:r>
          </a:p>
          <a:p>
            <a:r>
              <a:rPr lang="en-US" sz="1200" dirty="0">
                <a:solidFill>
                  <a:schemeClr val="tx1"/>
                </a:solidFill>
              </a:rPr>
              <a:t>4300 Grant Funds SEP (Revenue)</a:t>
            </a:r>
          </a:p>
          <a:p>
            <a:r>
              <a:rPr lang="en-US" sz="1200" dirty="0">
                <a:solidFill>
                  <a:schemeClr val="tx1"/>
                </a:solidFill>
              </a:rPr>
              <a:t>         43091 Lake Seminole Funds</a:t>
            </a:r>
          </a:p>
          <a:p>
            <a:r>
              <a:rPr lang="en-US" sz="1200" dirty="0">
                <a:solidFill>
                  <a:schemeClr val="tx1"/>
                </a:solidFill>
              </a:rPr>
              <a:t> 8000 SEP Grants (Expenses)</a:t>
            </a:r>
          </a:p>
          <a:p>
            <a:r>
              <a:rPr lang="en-US" sz="1200" dirty="0">
                <a:solidFill>
                  <a:schemeClr val="tx1"/>
                </a:solidFill>
              </a:rPr>
              <a:t>          8200091 Lake Seminole</a:t>
            </a:r>
          </a:p>
          <a:p>
            <a:r>
              <a:rPr lang="en-US" sz="1200" dirty="0">
                <a:solidFill>
                  <a:schemeClr val="tx1"/>
                </a:solidFill>
              </a:rPr>
              <a:t>                         816-1-1 Direct Costs</a:t>
            </a:r>
          </a:p>
          <a:p>
            <a:r>
              <a:rPr lang="en-US" sz="1200" dirty="0">
                <a:solidFill>
                  <a:schemeClr val="tx1"/>
                </a:solidFill>
              </a:rPr>
              <a:t>                                      816-001 Pre-award Costs</a:t>
            </a:r>
          </a:p>
          <a:p>
            <a:r>
              <a:rPr lang="en-US" sz="1200" dirty="0">
                <a:solidFill>
                  <a:schemeClr val="tx1"/>
                </a:solidFill>
              </a:rPr>
              <a:t>                                      816-002 Personnel</a:t>
            </a:r>
          </a:p>
          <a:p>
            <a:r>
              <a:rPr lang="en-US" sz="1200" dirty="0">
                <a:solidFill>
                  <a:schemeClr val="tx1"/>
                </a:solidFill>
              </a:rPr>
              <a:t>                                      816-003 Fringe Benefits</a:t>
            </a:r>
          </a:p>
          <a:p>
            <a:r>
              <a:rPr lang="en-US" sz="1200" dirty="0">
                <a:solidFill>
                  <a:schemeClr val="tx1"/>
                </a:solidFill>
              </a:rPr>
              <a:t>                                      816-004 Consultants</a:t>
            </a:r>
          </a:p>
          <a:p>
            <a:r>
              <a:rPr lang="en-US" sz="1200" dirty="0">
                <a:solidFill>
                  <a:schemeClr val="tx1"/>
                </a:solidFill>
              </a:rPr>
              <a:t>                                      816-005 Contractual</a:t>
            </a:r>
          </a:p>
          <a:p>
            <a:endParaRPr lang="en-US" sz="1200" dirty="0">
              <a:solidFill>
                <a:schemeClr val="tx1"/>
              </a:solidFill>
            </a:endParaRPr>
          </a:p>
          <a:p>
            <a:r>
              <a:rPr lang="en-US" sz="1000" dirty="0">
                <a:solidFill>
                  <a:schemeClr val="tx1"/>
                </a:solidFill>
              </a:rPr>
              <a:t>Note; Each account rolls up to allow for summary reporting to the Gulf Consortium Board of Directors</a:t>
            </a:r>
          </a:p>
        </p:txBody>
      </p:sp>
      <p:cxnSp>
        <p:nvCxnSpPr>
          <p:cNvPr id="17" name="Straight Arrow Connector 16">
            <a:extLst>
              <a:ext uri="{FF2B5EF4-FFF2-40B4-BE49-F238E27FC236}">
                <a16:creationId xmlns:a16="http://schemas.microsoft.com/office/drawing/2014/main" id="{7AF3FA68-9391-4BCC-9389-07807AC2CF6B}"/>
              </a:ext>
            </a:extLst>
          </p:cNvPr>
          <p:cNvCxnSpPr/>
          <p:nvPr/>
        </p:nvCxnSpPr>
        <p:spPr>
          <a:xfrm flipH="1">
            <a:off x="5311070" y="1859305"/>
            <a:ext cx="842149" cy="573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FED49B6-8D97-4951-B7BB-533583EA235B}"/>
              </a:ext>
            </a:extLst>
          </p:cNvPr>
          <p:cNvCxnSpPr/>
          <p:nvPr/>
        </p:nvCxnSpPr>
        <p:spPr>
          <a:xfrm>
            <a:off x="7747127" y="1859305"/>
            <a:ext cx="653502" cy="573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74009A1-A11B-49A3-A5BC-93BEAA0D5938}"/>
              </a:ext>
            </a:extLst>
          </p:cNvPr>
          <p:cNvCxnSpPr>
            <a:stCxn id="12" idx="2"/>
            <a:endCxn id="14" idx="0"/>
          </p:cNvCxnSpPr>
          <p:nvPr/>
        </p:nvCxnSpPr>
        <p:spPr>
          <a:xfrm>
            <a:off x="4514116" y="3145871"/>
            <a:ext cx="1" cy="65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7412A71-89D7-4B13-8DF2-4C89794C0957}"/>
              </a:ext>
            </a:extLst>
          </p:cNvPr>
          <p:cNvCxnSpPr>
            <a:stCxn id="13" idx="2"/>
            <a:endCxn id="16" idx="0"/>
          </p:cNvCxnSpPr>
          <p:nvPr/>
        </p:nvCxnSpPr>
        <p:spPr>
          <a:xfrm>
            <a:off x="9197583" y="3162649"/>
            <a:ext cx="1" cy="661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11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Post-award </a:t>
            </a:r>
            <a:r>
              <a:rPr lang="en-US" sz="3200" dirty="0" smtClean="0">
                <a:solidFill>
                  <a:schemeClr val="tx1">
                    <a:lumMod val="65000"/>
                    <a:lumOff val="35000"/>
                  </a:schemeClr>
                </a:solidFill>
              </a:rPr>
              <a:t>Reporting – financial monitoring</a:t>
            </a:r>
            <a:endParaRPr lang="en-US" sz="28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EDF08CE8-A28E-4875-B25D-BBD9ADA78B43}" type="slidenum">
              <a:rPr lang="en-US" smtClean="0"/>
              <a:t>24</a:t>
            </a:fld>
            <a:endParaRPr lang="en-US"/>
          </a:p>
        </p:txBody>
      </p:sp>
      <p:pic>
        <p:nvPicPr>
          <p:cNvPr id="8" name="Picture 7">
            <a:extLst>
              <a:ext uri="{FF2B5EF4-FFF2-40B4-BE49-F238E27FC236}">
                <a16:creationId xmlns:a16="http://schemas.microsoft.com/office/drawing/2014/main" id="{C01C3B70-CFE8-40EE-881F-A9D874689597}"/>
              </a:ext>
            </a:extLst>
          </p:cNvPr>
          <p:cNvPicPr>
            <a:picLocks noChangeAspect="1"/>
          </p:cNvPicPr>
          <p:nvPr/>
        </p:nvPicPr>
        <p:blipFill rotWithShape="1">
          <a:blip r:embed="rId3"/>
          <a:srcRect l="55940" t="26330" r="22041" b="32814"/>
          <a:stretch/>
        </p:blipFill>
        <p:spPr>
          <a:xfrm>
            <a:off x="1736522" y="918750"/>
            <a:ext cx="5553512" cy="2898242"/>
          </a:xfrm>
          <a:prstGeom prst="rect">
            <a:avLst/>
          </a:prstGeom>
        </p:spPr>
      </p:pic>
      <p:pic>
        <p:nvPicPr>
          <p:cNvPr id="12" name="Picture 11">
            <a:extLst>
              <a:ext uri="{FF2B5EF4-FFF2-40B4-BE49-F238E27FC236}">
                <a16:creationId xmlns:a16="http://schemas.microsoft.com/office/drawing/2014/main" id="{9D3BCAD4-D1BE-47EB-A6ED-6A9AEC1D92E5}"/>
              </a:ext>
            </a:extLst>
          </p:cNvPr>
          <p:cNvPicPr>
            <a:picLocks noChangeAspect="1"/>
          </p:cNvPicPr>
          <p:nvPr/>
        </p:nvPicPr>
        <p:blipFill rotWithShape="1">
          <a:blip r:embed="rId4"/>
          <a:srcRect l="56147" t="26588" r="21998" b="6147"/>
          <a:stretch/>
        </p:blipFill>
        <p:spPr>
          <a:xfrm>
            <a:off x="6207855" y="1899881"/>
            <a:ext cx="5553512" cy="4807117"/>
          </a:xfrm>
          <a:prstGeom prst="rect">
            <a:avLst/>
          </a:prstGeom>
        </p:spPr>
      </p:pic>
    </p:spTree>
    <p:extLst>
      <p:ext uri="{BB962C8B-B14F-4D97-AF65-F5344CB8AC3E}">
        <p14:creationId xmlns:p14="http://schemas.microsoft.com/office/powerpoint/2010/main" val="401306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Closeout Reporting</a:t>
            </a:r>
            <a:endParaRPr lang="en-US" sz="28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EDF08CE8-A28E-4875-B25D-BBD9ADA78B43}" type="slidenum">
              <a:rPr lang="en-US" smtClean="0"/>
              <a:t>25</a:t>
            </a:fld>
            <a:endParaRPr lang="en-US"/>
          </a:p>
        </p:txBody>
      </p:sp>
      <p:sp>
        <p:nvSpPr>
          <p:cNvPr id="15" name="Rectangle 14"/>
          <p:cNvSpPr/>
          <p:nvPr/>
        </p:nvSpPr>
        <p:spPr>
          <a:xfrm>
            <a:off x="374466" y="910119"/>
            <a:ext cx="11143457" cy="1446550"/>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Important Links:</a:t>
            </a:r>
            <a:endParaRPr lang="en-US" sz="2800" dirty="0">
              <a:solidFill>
                <a:schemeClr val="tx1">
                  <a:lumMod val="65000"/>
                  <a:lumOff val="35000"/>
                </a:schemeClr>
              </a:solidFill>
              <a:ea typeface="Times New Roman" panose="02020603050405020304" pitchFamily="18" charset="0"/>
            </a:endParaRPr>
          </a:p>
          <a:p>
            <a:pPr marL="514350"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Final Performance Report with ODP closeout template at </a:t>
            </a:r>
            <a:r>
              <a:rPr lang="en-US" sz="2800" b="1" dirty="0">
                <a:solidFill>
                  <a:schemeClr val="tx1">
                    <a:lumMod val="65000"/>
                    <a:lumOff val="35000"/>
                  </a:schemeClr>
                </a:solidFill>
                <a:ea typeface="Times New Roman" panose="02020603050405020304" pitchFamily="18" charset="0"/>
                <a:hlinkClick r:id="rId3"/>
              </a:rPr>
              <a:t>https://www.gulfconsortium.org/grant-resources</a:t>
            </a:r>
            <a:r>
              <a:rPr lang="en-US" sz="2800" b="1" dirty="0">
                <a:solidFill>
                  <a:schemeClr val="tx1">
                    <a:lumMod val="65000"/>
                    <a:lumOff val="35000"/>
                  </a:schemeClr>
                </a:solidFill>
                <a:ea typeface="Times New Roman" panose="02020603050405020304" pitchFamily="18" charset="0"/>
              </a:rPr>
              <a:t> </a:t>
            </a:r>
          </a:p>
        </p:txBody>
      </p:sp>
    </p:spTree>
    <p:extLst>
      <p:ext uri="{BB962C8B-B14F-4D97-AF65-F5344CB8AC3E}">
        <p14:creationId xmlns:p14="http://schemas.microsoft.com/office/powerpoint/2010/main" val="3947524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Gulf Consortium Project Data and Deliverables</a:t>
            </a:r>
            <a:endParaRPr lang="en-US" sz="28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EDF08CE8-A28E-4875-B25D-BBD9ADA78B43}" type="slidenum">
              <a:rPr lang="en-US" smtClean="0"/>
              <a:t>26</a:t>
            </a:fld>
            <a:endParaRPr lang="en-US"/>
          </a:p>
        </p:txBody>
      </p:sp>
      <p:sp>
        <p:nvSpPr>
          <p:cNvPr id="15" name="Rectangle 14"/>
          <p:cNvSpPr/>
          <p:nvPr/>
        </p:nvSpPr>
        <p:spPr>
          <a:xfrm>
            <a:off x="374466" y="910119"/>
            <a:ext cx="11451188" cy="5078313"/>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Public Access to Gulf Consortium Project Outputs:</a:t>
            </a:r>
            <a:endParaRPr lang="en-US" sz="2800" dirty="0">
              <a:solidFill>
                <a:schemeClr val="tx1">
                  <a:lumMod val="65000"/>
                  <a:lumOff val="35000"/>
                </a:schemeClr>
              </a:solidFill>
              <a:ea typeface="Times New Roman" panose="02020603050405020304" pitchFamily="18" charset="0"/>
            </a:endParaRPr>
          </a:p>
          <a:p>
            <a:endParaRPr lang="en-US" sz="2800" dirty="0">
              <a:solidFill>
                <a:schemeClr val="tx1">
                  <a:lumMod val="65000"/>
                  <a:lumOff val="35000"/>
                </a:schemeClr>
              </a:solidFill>
              <a:ea typeface="Times New Roman" panose="02020603050405020304" pitchFamily="18" charset="0"/>
            </a:endParaRPr>
          </a:p>
          <a:p>
            <a:r>
              <a:rPr lang="en-US" sz="3200" dirty="0">
                <a:solidFill>
                  <a:schemeClr val="tx1">
                    <a:lumMod val="65000"/>
                    <a:lumOff val="35000"/>
                  </a:schemeClr>
                </a:solidFill>
                <a:ea typeface="Times New Roman" panose="02020603050405020304" pitchFamily="18" charset="0"/>
                <a:hlinkClick r:id="rId3"/>
              </a:rPr>
              <a:t>Gulf Consortium </a:t>
            </a:r>
            <a:r>
              <a:rPr lang="en-US" sz="3200" dirty="0" err="1">
                <a:solidFill>
                  <a:schemeClr val="tx1">
                    <a:lumMod val="65000"/>
                    <a:lumOff val="35000"/>
                  </a:schemeClr>
                </a:solidFill>
                <a:ea typeface="Times New Roman" panose="02020603050405020304" pitchFamily="18" charset="0"/>
                <a:hlinkClick r:id="rId3"/>
              </a:rPr>
              <a:t>StoryMap</a:t>
            </a:r>
            <a:endParaRPr lang="en-US" sz="3200" dirty="0">
              <a:solidFill>
                <a:schemeClr val="tx1">
                  <a:lumMod val="65000"/>
                  <a:lumOff val="35000"/>
                </a:schemeClr>
              </a:solidFill>
              <a:ea typeface="Times New Roman" panose="02020603050405020304" pitchFamily="18" charset="0"/>
            </a:endParaRPr>
          </a:p>
          <a:p>
            <a:endParaRPr lang="en-US" sz="2800" dirty="0">
              <a:solidFill>
                <a:schemeClr val="tx1">
                  <a:lumMod val="65000"/>
                  <a:lumOff val="35000"/>
                </a:schemeClr>
              </a:solidFill>
              <a:ea typeface="Times New Roman" panose="02020603050405020304" pitchFamily="18" charset="0"/>
            </a:endParaRPr>
          </a:p>
          <a:p>
            <a:r>
              <a:rPr lang="en-US" sz="3200" b="1" dirty="0">
                <a:solidFill>
                  <a:schemeClr val="tx1">
                    <a:lumMod val="65000"/>
                    <a:lumOff val="35000"/>
                  </a:schemeClr>
                </a:solidFill>
                <a:ea typeface="Times New Roman" panose="02020603050405020304" pitchFamily="18" charset="0"/>
              </a:rPr>
              <a:t>What’s here:</a:t>
            </a:r>
          </a:p>
          <a:p>
            <a:pPr marL="514350"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Project scopes and abstracts</a:t>
            </a:r>
          </a:p>
          <a:p>
            <a:pPr marL="514350" indent="-5143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Deliverables – plans, permits, data, as-built documentation</a:t>
            </a:r>
          </a:p>
          <a:p>
            <a:r>
              <a:rPr lang="en-US" sz="3200" b="1" dirty="0">
                <a:solidFill>
                  <a:schemeClr val="tx1">
                    <a:lumMod val="65000"/>
                    <a:lumOff val="35000"/>
                  </a:schemeClr>
                </a:solidFill>
                <a:ea typeface="Times New Roman" panose="02020603050405020304" pitchFamily="18" charset="0"/>
              </a:rPr>
              <a:t>Why?</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Public projects should have easily accessible information on what the project is and what the outputs are</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Required by RESTORE awards</a:t>
            </a:r>
          </a:p>
        </p:txBody>
      </p:sp>
    </p:spTree>
    <p:extLst>
      <p:ext uri="{BB962C8B-B14F-4D97-AF65-F5344CB8AC3E}">
        <p14:creationId xmlns:p14="http://schemas.microsoft.com/office/powerpoint/2010/main" val="246264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Gulf Consortium Project Data and Deliverables</a:t>
            </a:r>
            <a:endParaRPr lang="en-US" sz="28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EDF08CE8-A28E-4875-B25D-BBD9ADA78B43}" type="slidenum">
              <a:rPr lang="en-US" smtClean="0"/>
              <a:t>27</a:t>
            </a:fld>
            <a:endParaRPr lang="en-US"/>
          </a:p>
        </p:txBody>
      </p:sp>
      <p:sp>
        <p:nvSpPr>
          <p:cNvPr id="15" name="Rectangle 14"/>
          <p:cNvSpPr/>
          <p:nvPr/>
        </p:nvSpPr>
        <p:spPr>
          <a:xfrm>
            <a:off x="374467" y="910119"/>
            <a:ext cx="3239172" cy="1508105"/>
          </a:xfrm>
          <a:prstGeom prst="rect">
            <a:avLst/>
          </a:prstGeom>
        </p:spPr>
        <p:txBody>
          <a:bodyPr wrap="square">
            <a:spAutoFit/>
          </a:bodyPr>
          <a:lstStyle/>
          <a:p>
            <a:r>
              <a:rPr lang="en-US" sz="3200" dirty="0">
                <a:solidFill>
                  <a:schemeClr val="tx1">
                    <a:lumMod val="65000"/>
                    <a:lumOff val="35000"/>
                  </a:schemeClr>
                </a:solidFill>
                <a:ea typeface="Times New Roman" panose="02020603050405020304" pitchFamily="18" charset="0"/>
                <a:hlinkClick r:id="rId3"/>
              </a:rPr>
              <a:t>Gulf Consortium </a:t>
            </a:r>
            <a:r>
              <a:rPr lang="en-US" sz="3200" dirty="0" err="1">
                <a:solidFill>
                  <a:schemeClr val="tx1">
                    <a:lumMod val="65000"/>
                    <a:lumOff val="35000"/>
                  </a:schemeClr>
                </a:solidFill>
                <a:ea typeface="Times New Roman" panose="02020603050405020304" pitchFamily="18" charset="0"/>
                <a:hlinkClick r:id="rId3"/>
              </a:rPr>
              <a:t>StoryMap</a:t>
            </a:r>
            <a:endParaRPr lang="en-US" sz="3200" dirty="0">
              <a:solidFill>
                <a:schemeClr val="tx1">
                  <a:lumMod val="65000"/>
                  <a:lumOff val="35000"/>
                </a:schemeClr>
              </a:solidFill>
              <a:ea typeface="Times New Roman" panose="02020603050405020304" pitchFamily="18" charset="0"/>
            </a:endParaRPr>
          </a:p>
          <a:p>
            <a:endParaRPr lang="en-US" sz="2800" dirty="0">
              <a:solidFill>
                <a:schemeClr val="tx1">
                  <a:lumMod val="65000"/>
                  <a:lumOff val="35000"/>
                </a:schemeClr>
              </a:solidFill>
              <a:ea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3709621" y="994217"/>
            <a:ext cx="8279966" cy="5643609"/>
          </a:xfrm>
          <a:prstGeom prst="rect">
            <a:avLst/>
          </a:prstGeom>
        </p:spPr>
      </p:pic>
    </p:spTree>
    <p:extLst>
      <p:ext uri="{BB962C8B-B14F-4D97-AF65-F5344CB8AC3E}">
        <p14:creationId xmlns:p14="http://schemas.microsoft.com/office/powerpoint/2010/main" val="13815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Questions…</a:t>
            </a:r>
            <a:endParaRPr lang="en-US" sz="2800" dirty="0">
              <a:solidFill>
                <a:schemeClr val="tx1">
                  <a:lumMod val="65000"/>
                  <a:lumOff val="35000"/>
                </a:schemeClr>
              </a:solidFill>
            </a:endParaRPr>
          </a:p>
        </p:txBody>
      </p:sp>
      <p:sp>
        <p:nvSpPr>
          <p:cNvPr id="26" name="Rectangle 25"/>
          <p:cNvSpPr/>
          <p:nvPr/>
        </p:nvSpPr>
        <p:spPr>
          <a:xfrm>
            <a:off x="374466" y="910119"/>
            <a:ext cx="10753059" cy="1077218"/>
          </a:xfrm>
          <a:prstGeom prst="rect">
            <a:avLst/>
          </a:prstGeom>
        </p:spPr>
        <p:txBody>
          <a:bodyPr wrap="square">
            <a:spAutoFit/>
          </a:bodyPr>
          <a:lstStyle/>
          <a:p>
            <a:pPr marL="685800" indent="-685800">
              <a:buFont typeface="Arial" panose="020B0604020202020204" pitchFamily="34" charset="0"/>
              <a:buChar char="•"/>
            </a:pPr>
            <a:endParaRPr lang="en-US" sz="3600" b="1" dirty="0">
              <a:solidFill>
                <a:schemeClr val="tx1">
                  <a:lumMod val="65000"/>
                  <a:lumOff val="35000"/>
                </a:schemeClr>
              </a:solidFill>
              <a:ea typeface="Times New Roman" panose="02020603050405020304" pitchFamily="18" charset="0"/>
            </a:endParaRPr>
          </a:p>
          <a:p>
            <a:endParaRPr lang="en-US" sz="2800" dirty="0">
              <a:solidFill>
                <a:schemeClr val="tx1">
                  <a:lumMod val="65000"/>
                  <a:lumOff val="35000"/>
                </a:schemeClr>
              </a:solidFill>
              <a:ea typeface="Times New Roman" panose="02020603050405020304" pitchFamily="18" charset="0"/>
            </a:endParaRPr>
          </a:p>
        </p:txBody>
      </p:sp>
      <p:sp>
        <p:nvSpPr>
          <p:cNvPr id="7" name="Rectangle 6"/>
          <p:cNvSpPr/>
          <p:nvPr/>
        </p:nvSpPr>
        <p:spPr>
          <a:xfrm>
            <a:off x="374465" y="4394802"/>
            <a:ext cx="10753059" cy="2062103"/>
          </a:xfrm>
          <a:prstGeom prst="rect">
            <a:avLst/>
          </a:prstGeom>
        </p:spPr>
        <p:txBody>
          <a:bodyPr wrap="square">
            <a:spAutoFit/>
          </a:bodyPr>
          <a:lstStyle/>
          <a:p>
            <a:r>
              <a:rPr lang="en-US" sz="3200" b="1" dirty="0">
                <a:solidFill>
                  <a:schemeClr val="bg1">
                    <a:lumMod val="65000"/>
                  </a:schemeClr>
                </a:solidFill>
                <a:ea typeface="Times New Roman" panose="02020603050405020304" pitchFamily="18" charset="0"/>
              </a:rPr>
              <a:t>Contact:</a:t>
            </a:r>
          </a:p>
          <a:p>
            <a:r>
              <a:rPr lang="en-US" sz="3200" b="1" dirty="0">
                <a:solidFill>
                  <a:schemeClr val="tx1">
                    <a:lumMod val="65000"/>
                    <a:lumOff val="35000"/>
                  </a:schemeClr>
                </a:solidFill>
                <a:ea typeface="Times New Roman" panose="02020603050405020304" pitchFamily="18" charset="0"/>
              </a:rPr>
              <a:t>Daniel Dourte</a:t>
            </a:r>
          </a:p>
          <a:p>
            <a:r>
              <a:rPr lang="en-US" sz="3200" b="1" dirty="0">
                <a:solidFill>
                  <a:schemeClr val="tx1">
                    <a:lumMod val="65000"/>
                    <a:lumOff val="35000"/>
                  </a:schemeClr>
                </a:solidFill>
                <a:ea typeface="Times New Roman" panose="02020603050405020304" pitchFamily="18" charset="0"/>
              </a:rPr>
              <a:t>407.629.2185 ext. 113</a:t>
            </a:r>
          </a:p>
          <a:p>
            <a:r>
              <a:rPr lang="en-US" sz="3200" b="1" dirty="0">
                <a:solidFill>
                  <a:schemeClr val="tx1">
                    <a:lumMod val="65000"/>
                    <a:lumOff val="35000"/>
                  </a:schemeClr>
                </a:solidFill>
                <a:ea typeface="Times New Roman" panose="02020603050405020304" pitchFamily="18" charset="0"/>
                <a:hlinkClick r:id="rId3"/>
              </a:rPr>
              <a:t>ddourte@balmoralgroup.us</a:t>
            </a:r>
            <a:r>
              <a:rPr lang="en-US" sz="3200" b="1" dirty="0">
                <a:solidFill>
                  <a:schemeClr val="tx1">
                    <a:lumMod val="65000"/>
                    <a:lumOff val="35000"/>
                  </a:schemeClr>
                </a:solidFill>
                <a:ea typeface="Times New Roman" panose="02020603050405020304" pitchFamily="18" charset="0"/>
              </a:rPr>
              <a:t> </a:t>
            </a:r>
            <a:endParaRPr lang="en-US" sz="2400" dirty="0">
              <a:solidFill>
                <a:schemeClr val="tx1">
                  <a:lumMod val="65000"/>
                  <a:lumOff val="35000"/>
                </a:schemeClr>
              </a:solidFill>
              <a:ea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F08CE8-A28E-4875-B25D-BBD9ADA78B43}" type="slidenum">
              <a:rPr lang="en-US" smtClean="0"/>
              <a:t>28</a:t>
            </a:fld>
            <a:endParaRPr lang="en-US"/>
          </a:p>
        </p:txBody>
      </p:sp>
    </p:spTree>
    <p:extLst>
      <p:ext uri="{BB962C8B-B14F-4D97-AF65-F5344CB8AC3E}">
        <p14:creationId xmlns:p14="http://schemas.microsoft.com/office/powerpoint/2010/main" val="4089111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37160" y="4389118"/>
            <a:ext cx="5669280" cy="14630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667762" y="5510784"/>
            <a:ext cx="8817102" cy="10058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1168" y="944618"/>
            <a:ext cx="4846320" cy="28501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1" name="Rectangle 10"/>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Application Preparation – </a:t>
            </a:r>
            <a:r>
              <a:rPr lang="en-US" sz="2800" dirty="0">
                <a:solidFill>
                  <a:schemeClr val="tx1">
                    <a:lumMod val="65000"/>
                    <a:lumOff val="35000"/>
                  </a:schemeClr>
                </a:solidFill>
              </a:rPr>
              <a:t>Implementation Milestones and timing </a:t>
            </a:r>
          </a:p>
        </p:txBody>
      </p:sp>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288036" y="1698078"/>
            <a:ext cx="4055364" cy="1090842"/>
          </a:xfrm>
          <a:prstGeom prst="rect">
            <a:avLst/>
          </a:prstGeom>
        </p:spPr>
      </p:pic>
      <p:sp>
        <p:nvSpPr>
          <p:cNvPr id="17" name="TextBox 16"/>
          <p:cNvSpPr txBox="1"/>
          <p:nvPr/>
        </p:nvSpPr>
        <p:spPr>
          <a:xfrm>
            <a:off x="361188" y="2876341"/>
            <a:ext cx="4613148" cy="830997"/>
          </a:xfrm>
          <a:prstGeom prst="rect">
            <a:avLst/>
          </a:prstGeom>
          <a:noFill/>
        </p:spPr>
        <p:txBody>
          <a:bodyPr wrap="square" rtlCol="0">
            <a:spAutoFit/>
          </a:bodyPr>
          <a:lstStyle/>
          <a:p>
            <a:r>
              <a:rPr lang="en-US" sz="2400" b="1" dirty="0">
                <a:solidFill>
                  <a:schemeClr val="tx1">
                    <a:lumMod val="65000"/>
                    <a:lumOff val="35000"/>
                  </a:schemeClr>
                </a:solidFill>
              </a:rPr>
              <a:t>milestones, start years, cost, goals, funding sources</a:t>
            </a:r>
          </a:p>
        </p:txBody>
      </p:sp>
      <p:sp>
        <p:nvSpPr>
          <p:cNvPr id="18" name="Right Arrow 17"/>
          <p:cNvSpPr/>
          <p:nvPr/>
        </p:nvSpPr>
        <p:spPr>
          <a:xfrm>
            <a:off x="5212080" y="2468880"/>
            <a:ext cx="1088136" cy="71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stretch>
            <a:fillRect/>
          </a:stretch>
        </p:blipFill>
        <p:spPr>
          <a:xfrm>
            <a:off x="6464808" y="1358371"/>
            <a:ext cx="5486400" cy="3035940"/>
          </a:xfrm>
          <a:prstGeom prst="rect">
            <a:avLst/>
          </a:prstGeom>
        </p:spPr>
      </p:pic>
      <p:sp>
        <p:nvSpPr>
          <p:cNvPr id="21" name="TextBox 20"/>
          <p:cNvSpPr txBox="1"/>
          <p:nvPr/>
        </p:nvSpPr>
        <p:spPr>
          <a:xfrm>
            <a:off x="6464808" y="4394311"/>
            <a:ext cx="4613148" cy="461665"/>
          </a:xfrm>
          <a:prstGeom prst="rect">
            <a:avLst/>
          </a:prstGeom>
          <a:noFill/>
        </p:spPr>
        <p:txBody>
          <a:bodyPr wrap="square" rtlCol="0">
            <a:spAutoFit/>
          </a:bodyPr>
          <a:lstStyle/>
          <a:p>
            <a:r>
              <a:rPr lang="en-US" sz="2400" b="1" dirty="0">
                <a:solidFill>
                  <a:schemeClr val="tx1">
                    <a:lumMod val="65000"/>
                    <a:lumOff val="35000"/>
                  </a:schemeClr>
                </a:solidFill>
              </a:rPr>
              <a:t>Interface for project details</a:t>
            </a:r>
          </a:p>
        </p:txBody>
      </p:sp>
      <p:sp>
        <p:nvSpPr>
          <p:cNvPr id="22" name="Rectangle 21"/>
          <p:cNvSpPr/>
          <p:nvPr/>
        </p:nvSpPr>
        <p:spPr>
          <a:xfrm>
            <a:off x="6336411" y="924138"/>
            <a:ext cx="5797677" cy="369332"/>
          </a:xfrm>
          <a:prstGeom prst="rect">
            <a:avLst/>
          </a:prstGeom>
        </p:spPr>
        <p:txBody>
          <a:bodyPr wrap="none">
            <a:spAutoFit/>
          </a:bodyPr>
          <a:lstStyle/>
          <a:p>
            <a:r>
              <a:rPr lang="en-US" dirty="0">
                <a:hlinkClick r:id="rId5"/>
              </a:rPr>
              <a:t>http://datavisual.balmoralgroup.us/GulfConsortiumProjects</a:t>
            </a:r>
            <a:r>
              <a:rPr lang="en-US" dirty="0"/>
              <a:t> </a:t>
            </a:r>
          </a:p>
        </p:txBody>
      </p:sp>
      <p:sp>
        <p:nvSpPr>
          <p:cNvPr id="23" name="Right Arrow 22"/>
          <p:cNvSpPr/>
          <p:nvPr/>
        </p:nvSpPr>
        <p:spPr>
          <a:xfrm rot="5400000">
            <a:off x="9826752" y="4715256"/>
            <a:ext cx="1088136" cy="71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16936" y="5582721"/>
            <a:ext cx="8750808"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tx1">
                    <a:lumMod val="65000"/>
                    <a:lumOff val="35000"/>
                  </a:schemeClr>
                </a:solidFill>
              </a:rPr>
              <a:t>Better, faster decisions on grant timing, readiness, bundling</a:t>
            </a:r>
          </a:p>
          <a:p>
            <a:pPr marL="342900" indent="-342900">
              <a:buFont typeface="Arial" panose="020B0604020202020204" pitchFamily="34" charset="0"/>
              <a:buChar char="•"/>
            </a:pPr>
            <a:r>
              <a:rPr lang="en-US" sz="2400" b="1" dirty="0">
                <a:solidFill>
                  <a:schemeClr val="tx1">
                    <a:lumMod val="65000"/>
                    <a:lumOff val="35000"/>
                  </a:schemeClr>
                </a:solidFill>
              </a:rPr>
              <a:t>Transparent tracking of progress and changes</a:t>
            </a:r>
          </a:p>
          <a:p>
            <a:endParaRPr lang="en-US" sz="2400" b="1" dirty="0">
              <a:solidFill>
                <a:schemeClr val="tx1">
                  <a:lumMod val="65000"/>
                  <a:lumOff val="35000"/>
                </a:schemeClr>
              </a:solidFill>
            </a:endParaRPr>
          </a:p>
        </p:txBody>
      </p:sp>
      <p:sp>
        <p:nvSpPr>
          <p:cNvPr id="26" name="TextBox 25"/>
          <p:cNvSpPr txBox="1"/>
          <p:nvPr/>
        </p:nvSpPr>
        <p:spPr>
          <a:xfrm>
            <a:off x="148590" y="4461056"/>
            <a:ext cx="5502402" cy="1384995"/>
          </a:xfrm>
          <a:prstGeom prst="rect">
            <a:avLst/>
          </a:prstGeom>
          <a:noFill/>
        </p:spPr>
        <p:txBody>
          <a:bodyPr wrap="square" rtlCol="0">
            <a:spAutoFit/>
          </a:bodyPr>
          <a:lstStyle/>
          <a:p>
            <a:r>
              <a:rPr lang="en-US" sz="2800" b="1" dirty="0">
                <a:solidFill>
                  <a:schemeClr val="tx1">
                    <a:lumMod val="65000"/>
                    <a:lumOff val="35000"/>
                  </a:schemeClr>
                </a:solidFill>
              </a:rPr>
              <a:t>GOAL:</a:t>
            </a:r>
          </a:p>
          <a:p>
            <a:r>
              <a:rPr lang="en-US" sz="2800" b="1" dirty="0">
                <a:solidFill>
                  <a:schemeClr val="tx1">
                    <a:lumMod val="65000"/>
                    <a:lumOff val="35000"/>
                  </a:schemeClr>
                </a:solidFill>
              </a:rPr>
              <a:t>Efficient, accurate grant application preparation</a:t>
            </a:r>
          </a:p>
        </p:txBody>
      </p:sp>
      <p:sp>
        <p:nvSpPr>
          <p:cNvPr id="2" name="Rectangle 1"/>
          <p:cNvSpPr/>
          <p:nvPr/>
        </p:nvSpPr>
        <p:spPr>
          <a:xfrm>
            <a:off x="225883" y="944618"/>
            <a:ext cx="4802918" cy="584775"/>
          </a:xfrm>
          <a:prstGeom prst="rect">
            <a:avLst/>
          </a:prstGeom>
        </p:spPr>
        <p:txBody>
          <a:bodyPr wrap="none">
            <a:spAutoFit/>
          </a:bodyPr>
          <a:lstStyle/>
          <a:p>
            <a:r>
              <a:rPr lang="en-US" sz="3200" b="1" dirty="0">
                <a:solidFill>
                  <a:schemeClr val="tx1">
                    <a:lumMod val="65000"/>
                    <a:lumOff val="35000"/>
                  </a:schemeClr>
                </a:solidFill>
              </a:rPr>
              <a:t>Dashboard for Project Data</a:t>
            </a:r>
            <a:endParaRPr lang="en-US" sz="3200" dirty="0"/>
          </a:p>
        </p:txBody>
      </p:sp>
      <p:sp>
        <p:nvSpPr>
          <p:cNvPr id="3" name="Slide Number Placeholder 2"/>
          <p:cNvSpPr>
            <a:spLocks noGrp="1"/>
          </p:cNvSpPr>
          <p:nvPr>
            <p:ph type="sldNum" sz="quarter" idx="12"/>
          </p:nvPr>
        </p:nvSpPr>
        <p:spPr/>
        <p:txBody>
          <a:bodyPr/>
          <a:lstStyle/>
          <a:p>
            <a:fld id="{EDF08CE8-A28E-4875-B25D-BBD9ADA78B43}" type="slidenum">
              <a:rPr lang="en-US" smtClean="0"/>
              <a:t>29</a:t>
            </a:fld>
            <a:endParaRPr lang="en-US"/>
          </a:p>
        </p:txBody>
      </p:sp>
    </p:spTree>
    <p:extLst>
      <p:ext uri="{BB962C8B-B14F-4D97-AF65-F5344CB8AC3E}">
        <p14:creationId xmlns:p14="http://schemas.microsoft.com/office/powerpoint/2010/main" val="179777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Application Status</a:t>
            </a:r>
            <a:endParaRPr lang="en-US" sz="2800" dirty="0">
              <a:solidFill>
                <a:schemeClr val="tx1">
                  <a:lumMod val="65000"/>
                  <a:lumOff val="35000"/>
                </a:schemeClr>
              </a:solidFill>
            </a:endParaRPr>
          </a:p>
        </p:txBody>
      </p:sp>
      <p:sp>
        <p:nvSpPr>
          <p:cNvPr id="26" name="Rectangle 25"/>
          <p:cNvSpPr/>
          <p:nvPr/>
        </p:nvSpPr>
        <p:spPr>
          <a:xfrm>
            <a:off x="374466" y="782103"/>
            <a:ext cx="10753059" cy="1446550"/>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Where’s my application, when will an award be made?</a:t>
            </a:r>
          </a:p>
          <a:p>
            <a:r>
              <a:rPr lang="en-US" sz="2800" dirty="0">
                <a:hlinkClick r:id="rId3"/>
              </a:rPr>
              <a:t>http://datavisual.balmoralgroup.us/GulfConsortiumProjects</a:t>
            </a:r>
            <a:r>
              <a:rPr lang="en-US" sz="2800" dirty="0"/>
              <a:t> </a:t>
            </a:r>
          </a:p>
          <a:p>
            <a:r>
              <a:rPr lang="en-US" sz="2800" dirty="0"/>
              <a:t>(p. 8, navigation arrows at bottom)</a:t>
            </a:r>
            <a:r>
              <a:rPr lang="en-US" sz="2800" dirty="0">
                <a:solidFill>
                  <a:schemeClr val="tx1">
                    <a:lumMod val="65000"/>
                    <a:lumOff val="35000"/>
                  </a:schemeClr>
                </a:solidFill>
                <a:ea typeface="Times New Roman" panose="02020603050405020304" pitchFamily="18" charset="0"/>
              </a:rPr>
              <a:t> </a:t>
            </a:r>
            <a:endParaRPr lang="en-US" sz="2400" b="1" dirty="0">
              <a:solidFill>
                <a:schemeClr val="tx1">
                  <a:lumMod val="65000"/>
                  <a:lumOff val="35000"/>
                </a:schemeClr>
              </a:solidFill>
              <a:ea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F08CE8-A28E-4875-B25D-BBD9ADA78B43}" type="slidenum">
              <a:rPr lang="en-US" smtClean="0"/>
              <a:t>3</a:t>
            </a:fld>
            <a:endParaRPr lang="en-US"/>
          </a:p>
        </p:txBody>
      </p:sp>
      <p:pic>
        <p:nvPicPr>
          <p:cNvPr id="5" name="Picture 4"/>
          <p:cNvPicPr>
            <a:picLocks noChangeAspect="1"/>
          </p:cNvPicPr>
          <p:nvPr/>
        </p:nvPicPr>
        <p:blipFill>
          <a:blip r:embed="rId4"/>
          <a:stretch>
            <a:fillRect/>
          </a:stretch>
        </p:blipFill>
        <p:spPr>
          <a:xfrm>
            <a:off x="1636195" y="2228653"/>
            <a:ext cx="8229600" cy="4468091"/>
          </a:xfrm>
          <a:prstGeom prst="rect">
            <a:avLst/>
          </a:prstGeom>
        </p:spPr>
      </p:pic>
    </p:spTree>
    <p:extLst>
      <p:ext uri="{BB962C8B-B14F-4D97-AF65-F5344CB8AC3E}">
        <p14:creationId xmlns:p14="http://schemas.microsoft.com/office/powerpoint/2010/main" val="411979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Application Timeline</a:t>
            </a:r>
            <a:endParaRPr lang="en-US" sz="2800" dirty="0">
              <a:solidFill>
                <a:schemeClr val="tx1">
                  <a:lumMod val="65000"/>
                  <a:lumOff val="35000"/>
                </a:schemeClr>
              </a:solidFill>
            </a:endParaRPr>
          </a:p>
        </p:txBody>
      </p:sp>
      <p:sp>
        <p:nvSpPr>
          <p:cNvPr id="26" name="Rectangle 25"/>
          <p:cNvSpPr/>
          <p:nvPr/>
        </p:nvSpPr>
        <p:spPr>
          <a:xfrm>
            <a:off x="392050" y="1174634"/>
            <a:ext cx="10753059" cy="1077218"/>
          </a:xfrm>
          <a:prstGeom prst="rect">
            <a:avLst/>
          </a:prstGeom>
        </p:spPr>
        <p:txBody>
          <a:bodyPr wrap="square">
            <a:spAutoFit/>
          </a:bodyPr>
          <a:lstStyle/>
          <a:p>
            <a:r>
              <a:rPr lang="en-US" sz="3200" dirty="0">
                <a:solidFill>
                  <a:schemeClr val="tx1">
                    <a:lumMod val="65000"/>
                    <a:lumOff val="35000"/>
                  </a:schemeClr>
                </a:solidFill>
                <a:ea typeface="Times New Roman" panose="02020603050405020304" pitchFamily="18" charset="0"/>
              </a:rPr>
              <a:t>Plan for </a:t>
            </a:r>
            <a:r>
              <a:rPr lang="en-US" sz="3200" b="1" dirty="0">
                <a:solidFill>
                  <a:schemeClr val="tx1">
                    <a:lumMod val="65000"/>
                    <a:lumOff val="35000"/>
                  </a:schemeClr>
                </a:solidFill>
                <a:ea typeface="Times New Roman" panose="02020603050405020304" pitchFamily="18" charset="0"/>
              </a:rPr>
              <a:t>at least </a:t>
            </a:r>
            <a:r>
              <a:rPr lang="en-US" sz="3200" dirty="0">
                <a:solidFill>
                  <a:schemeClr val="tx1">
                    <a:lumMod val="65000"/>
                    <a:lumOff val="35000"/>
                  </a:schemeClr>
                </a:solidFill>
                <a:ea typeface="Times New Roman" panose="02020603050405020304" pitchFamily="18" charset="0"/>
              </a:rPr>
              <a:t>9 months from the time you submit to Gulf Consortium to the time RESTORE Council makes an award</a:t>
            </a:r>
          </a:p>
        </p:txBody>
      </p:sp>
      <p:sp>
        <p:nvSpPr>
          <p:cNvPr id="2" name="Slide Number Placeholder 1"/>
          <p:cNvSpPr>
            <a:spLocks noGrp="1"/>
          </p:cNvSpPr>
          <p:nvPr>
            <p:ph type="sldNum" sz="quarter" idx="12"/>
          </p:nvPr>
        </p:nvSpPr>
        <p:spPr/>
        <p:txBody>
          <a:bodyPr/>
          <a:lstStyle/>
          <a:p>
            <a:fld id="{EDF08CE8-A28E-4875-B25D-BBD9ADA78B43}" type="slidenum">
              <a:rPr lang="en-US" smtClean="0"/>
              <a:t>4</a:t>
            </a:fld>
            <a:endParaRPr lang="en-US" dirty="0"/>
          </a:p>
        </p:txBody>
      </p:sp>
      <p:sp>
        <p:nvSpPr>
          <p:cNvPr id="3" name="Rectangle 2"/>
          <p:cNvSpPr/>
          <p:nvPr/>
        </p:nvSpPr>
        <p:spPr>
          <a:xfrm>
            <a:off x="1029525" y="3548785"/>
            <a:ext cx="3898509" cy="1754326"/>
          </a:xfrm>
          <a:prstGeom prst="rect">
            <a:avLst/>
          </a:prstGeom>
        </p:spPr>
        <p:txBody>
          <a:bodyPr wrap="square">
            <a:spAutoFit/>
          </a:bodyPr>
          <a:lstStyle/>
          <a:p>
            <a:r>
              <a:rPr lang="en-US" sz="3600" b="1" dirty="0">
                <a:solidFill>
                  <a:schemeClr val="tx1">
                    <a:lumMod val="65000"/>
                    <a:lumOff val="35000"/>
                  </a:schemeClr>
                </a:solidFill>
                <a:ea typeface="Times New Roman" panose="02020603050405020304" pitchFamily="18" charset="0"/>
              </a:rPr>
              <a:t>Application submission to Consortium</a:t>
            </a:r>
            <a:endParaRPr lang="en-US" sz="3600" dirty="0"/>
          </a:p>
        </p:txBody>
      </p:sp>
      <p:sp>
        <p:nvSpPr>
          <p:cNvPr id="12" name="Right Arrow 11"/>
          <p:cNvSpPr/>
          <p:nvPr/>
        </p:nvSpPr>
        <p:spPr>
          <a:xfrm>
            <a:off x="4834836" y="4018720"/>
            <a:ext cx="1645920" cy="73152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55291" y="3647994"/>
            <a:ext cx="3898509" cy="1200329"/>
          </a:xfrm>
          <a:prstGeom prst="rect">
            <a:avLst/>
          </a:prstGeom>
        </p:spPr>
        <p:txBody>
          <a:bodyPr wrap="square">
            <a:spAutoFit/>
          </a:bodyPr>
          <a:lstStyle/>
          <a:p>
            <a:r>
              <a:rPr lang="en-US" sz="3600" b="1" dirty="0">
                <a:solidFill>
                  <a:schemeClr val="tx1">
                    <a:lumMod val="65000"/>
                    <a:lumOff val="35000"/>
                  </a:schemeClr>
                </a:solidFill>
                <a:ea typeface="Times New Roman" panose="02020603050405020304" pitchFamily="18" charset="0"/>
              </a:rPr>
              <a:t>Award from RESTORE Council</a:t>
            </a:r>
            <a:endParaRPr lang="en-US" sz="3600" dirty="0"/>
          </a:p>
        </p:txBody>
      </p:sp>
      <p:sp>
        <p:nvSpPr>
          <p:cNvPr id="14" name="Rectangle 13"/>
          <p:cNvSpPr/>
          <p:nvPr/>
        </p:nvSpPr>
        <p:spPr>
          <a:xfrm>
            <a:off x="4303954" y="3121166"/>
            <a:ext cx="3898509" cy="923330"/>
          </a:xfrm>
          <a:prstGeom prst="rect">
            <a:avLst/>
          </a:prstGeom>
        </p:spPr>
        <p:txBody>
          <a:bodyPr wrap="square">
            <a:spAutoFit/>
          </a:bodyPr>
          <a:lstStyle/>
          <a:p>
            <a:r>
              <a:rPr lang="en-US" sz="5400" b="1" dirty="0">
                <a:solidFill>
                  <a:schemeClr val="tx1">
                    <a:lumMod val="65000"/>
                    <a:lumOff val="35000"/>
                  </a:schemeClr>
                </a:solidFill>
                <a:ea typeface="Times New Roman" panose="02020603050405020304" pitchFamily="18" charset="0"/>
              </a:rPr>
              <a:t>9 months</a:t>
            </a:r>
            <a:endParaRPr lang="en-US" sz="5400" dirty="0"/>
          </a:p>
        </p:txBody>
      </p:sp>
    </p:spTree>
    <p:extLst>
      <p:ext uri="{BB962C8B-B14F-4D97-AF65-F5344CB8AC3E}">
        <p14:creationId xmlns:p14="http://schemas.microsoft.com/office/powerpoint/2010/main" val="267876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Application Preparation – </a:t>
            </a:r>
            <a:r>
              <a:rPr lang="en-US" sz="2800" dirty="0">
                <a:solidFill>
                  <a:schemeClr val="tx1">
                    <a:lumMod val="65000"/>
                    <a:lumOff val="35000"/>
                  </a:schemeClr>
                </a:solidFill>
              </a:rPr>
              <a:t>guidance</a:t>
            </a:r>
          </a:p>
        </p:txBody>
      </p:sp>
      <p:sp>
        <p:nvSpPr>
          <p:cNvPr id="26" name="Rectangle 25"/>
          <p:cNvSpPr/>
          <p:nvPr/>
        </p:nvSpPr>
        <p:spPr>
          <a:xfrm>
            <a:off x="374466" y="782103"/>
            <a:ext cx="10753059" cy="5878532"/>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What is needed to submit a subaward application?</a:t>
            </a:r>
          </a:p>
          <a:p>
            <a:pPr marL="285750" indent="-28575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See guidance documents and templates at</a:t>
            </a:r>
          </a:p>
          <a:p>
            <a:r>
              <a:rPr lang="en-US" sz="2800" dirty="0">
                <a:solidFill>
                  <a:schemeClr val="tx1">
                    <a:lumMod val="65000"/>
                    <a:lumOff val="35000"/>
                  </a:schemeClr>
                </a:solidFill>
                <a:ea typeface="Times New Roman" panose="02020603050405020304" pitchFamily="18" charset="0"/>
              </a:rPr>
              <a:t> </a:t>
            </a:r>
            <a:r>
              <a:rPr lang="en-US" sz="2800" dirty="0">
                <a:solidFill>
                  <a:schemeClr val="tx1">
                    <a:lumMod val="65000"/>
                    <a:lumOff val="35000"/>
                  </a:schemeClr>
                </a:solidFill>
                <a:ea typeface="Times New Roman" panose="02020603050405020304" pitchFamily="18" charset="0"/>
                <a:hlinkClick r:id="rId3"/>
              </a:rPr>
              <a:t>https://www.gulfconsortium.org/grant-resources</a:t>
            </a:r>
            <a:r>
              <a:rPr lang="en-US" sz="2800" dirty="0">
                <a:solidFill>
                  <a:schemeClr val="tx1">
                    <a:lumMod val="65000"/>
                    <a:lumOff val="35000"/>
                  </a:schemeClr>
                </a:solidFill>
                <a:ea typeface="Times New Roman" panose="02020603050405020304" pitchFamily="18" charset="0"/>
              </a:rPr>
              <a:t> </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Project Abstract</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Project Narrative (BAS)</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Project Map (can be picture of pdf or word doc)</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Milestone information (spreadsheet; </a:t>
            </a:r>
            <a:r>
              <a:rPr lang="en-US" sz="2400" b="1" dirty="0">
                <a:solidFill>
                  <a:schemeClr val="tx1">
                    <a:lumMod val="65000"/>
                    <a:lumOff val="35000"/>
                  </a:schemeClr>
                </a:solidFill>
                <a:ea typeface="Times New Roman" panose="02020603050405020304" pitchFamily="18" charset="0"/>
              </a:rPr>
              <a:t>include deliverables</a:t>
            </a:r>
            <a:r>
              <a:rPr lang="en-US" sz="2400" dirty="0">
                <a:solidFill>
                  <a:schemeClr val="tx1">
                    <a:lumMod val="65000"/>
                    <a:lumOff val="35000"/>
                  </a:schemeClr>
                </a:solidFill>
                <a:ea typeface="Times New Roman" panose="02020603050405020304" pitchFamily="18" charset="0"/>
              </a:rPr>
              <a:t>)</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Budget Narrative</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Budget Table (spreadsheet; SF 424 object class categories) </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Leveraged Funding form (don’t need drawdown schedule)</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Metrics information (BAS)</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Observational Data Plan (BAS)</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Data Management Plan (BAS)</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Environmental Compliance Checklist</a:t>
            </a:r>
          </a:p>
          <a:p>
            <a:pPr marL="457200" indent="-457200">
              <a:buFont typeface="+mj-lt"/>
              <a:buAutoNum type="arabicPeriod"/>
            </a:pPr>
            <a:r>
              <a:rPr lang="en-US" sz="2400" dirty="0">
                <a:solidFill>
                  <a:schemeClr val="tx1">
                    <a:lumMod val="65000"/>
                    <a:lumOff val="35000"/>
                  </a:schemeClr>
                </a:solidFill>
                <a:ea typeface="Times New Roman" panose="02020603050405020304" pitchFamily="18" charset="0"/>
              </a:rPr>
              <a:t>GIS shapefiles – or map/picture </a:t>
            </a:r>
            <a:r>
              <a:rPr lang="en-US" dirty="0">
                <a:solidFill>
                  <a:schemeClr val="tx1">
                    <a:lumMod val="65000"/>
                    <a:lumOff val="35000"/>
                  </a:schemeClr>
                </a:solidFill>
                <a:ea typeface="Times New Roman" panose="02020603050405020304" pitchFamily="18" charset="0"/>
              </a:rPr>
              <a:t>(don’t let this hold you up – we can quickly make these)</a:t>
            </a:r>
            <a:endParaRPr lang="en-US" sz="2400" b="1" dirty="0">
              <a:solidFill>
                <a:schemeClr val="tx1">
                  <a:lumMod val="65000"/>
                  <a:lumOff val="35000"/>
                </a:schemeClr>
              </a:solidFill>
              <a:ea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F08CE8-A28E-4875-B25D-BBD9ADA78B43}" type="slidenum">
              <a:rPr lang="en-US" smtClean="0"/>
              <a:t>5</a:t>
            </a:fld>
            <a:endParaRPr lang="en-US" dirty="0"/>
          </a:p>
        </p:txBody>
      </p:sp>
      <p:sp>
        <p:nvSpPr>
          <p:cNvPr id="3" name="Rectangle 2"/>
          <p:cNvSpPr/>
          <p:nvPr/>
        </p:nvSpPr>
        <p:spPr>
          <a:xfrm>
            <a:off x="7500016" y="2172917"/>
            <a:ext cx="4225644" cy="646331"/>
          </a:xfrm>
          <a:prstGeom prst="rect">
            <a:avLst/>
          </a:prstGeom>
        </p:spPr>
        <p:txBody>
          <a:bodyPr wrap="none">
            <a:spAutoFit/>
          </a:bodyPr>
          <a:lstStyle/>
          <a:p>
            <a:r>
              <a:rPr lang="en-US" sz="3600" b="1" dirty="0">
                <a:solidFill>
                  <a:schemeClr val="tx1">
                    <a:lumMod val="65000"/>
                    <a:lumOff val="35000"/>
                  </a:schemeClr>
                </a:solidFill>
                <a:ea typeface="Times New Roman" panose="02020603050405020304" pitchFamily="18" charset="0"/>
              </a:rPr>
              <a:t>Recommended order</a:t>
            </a:r>
            <a:endParaRPr lang="en-US" sz="3600" dirty="0"/>
          </a:p>
        </p:txBody>
      </p:sp>
      <p:sp>
        <p:nvSpPr>
          <p:cNvPr id="12" name="Right Arrow 11"/>
          <p:cNvSpPr/>
          <p:nvPr/>
        </p:nvSpPr>
        <p:spPr>
          <a:xfrm rot="10800000">
            <a:off x="5794660" y="2143464"/>
            <a:ext cx="1645920" cy="73152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56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Application Preparation – </a:t>
            </a:r>
            <a:r>
              <a:rPr lang="en-US" sz="2800" dirty="0">
                <a:solidFill>
                  <a:schemeClr val="tx1">
                    <a:lumMod val="65000"/>
                    <a:lumOff val="35000"/>
                  </a:schemeClr>
                </a:solidFill>
              </a:rPr>
              <a:t>guidance</a:t>
            </a:r>
          </a:p>
        </p:txBody>
      </p:sp>
      <p:sp>
        <p:nvSpPr>
          <p:cNvPr id="26" name="Rectangle 25"/>
          <p:cNvSpPr/>
          <p:nvPr/>
        </p:nvSpPr>
        <p:spPr>
          <a:xfrm>
            <a:off x="374466" y="782103"/>
            <a:ext cx="10753059" cy="1015663"/>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What is needed to submit a subaward application?</a:t>
            </a:r>
          </a:p>
          <a:p>
            <a:r>
              <a:rPr lang="en-US" sz="2800" dirty="0">
                <a:solidFill>
                  <a:schemeClr val="tx1">
                    <a:lumMod val="65000"/>
                    <a:lumOff val="35000"/>
                  </a:schemeClr>
                </a:solidFill>
                <a:ea typeface="Times New Roman" panose="02020603050405020304" pitchFamily="18" charset="0"/>
                <a:hlinkClick r:id="rId3"/>
              </a:rPr>
              <a:t>https://www.gulfconsortium.org/grant-resources</a:t>
            </a:r>
            <a:r>
              <a:rPr lang="en-US" sz="2800" dirty="0">
                <a:solidFill>
                  <a:schemeClr val="tx1">
                    <a:lumMod val="65000"/>
                    <a:lumOff val="35000"/>
                  </a:schemeClr>
                </a:solidFill>
                <a:ea typeface="Times New Roman" panose="02020603050405020304" pitchFamily="18" charset="0"/>
              </a:rPr>
              <a:t> </a:t>
            </a:r>
          </a:p>
        </p:txBody>
      </p:sp>
      <p:pic>
        <p:nvPicPr>
          <p:cNvPr id="2" name="Picture 1"/>
          <p:cNvPicPr>
            <a:picLocks noChangeAspect="1"/>
          </p:cNvPicPr>
          <p:nvPr/>
        </p:nvPicPr>
        <p:blipFill rotWithShape="1">
          <a:blip r:embed="rId4"/>
          <a:srcRect r="38260"/>
          <a:stretch/>
        </p:blipFill>
        <p:spPr>
          <a:xfrm>
            <a:off x="6123671" y="2228656"/>
            <a:ext cx="5145154" cy="3723017"/>
          </a:xfrm>
          <a:prstGeom prst="rect">
            <a:avLst/>
          </a:prstGeom>
        </p:spPr>
      </p:pic>
      <p:sp>
        <p:nvSpPr>
          <p:cNvPr id="3" name="Rectangle 2"/>
          <p:cNvSpPr/>
          <p:nvPr/>
        </p:nvSpPr>
        <p:spPr>
          <a:xfrm>
            <a:off x="360535" y="2162626"/>
            <a:ext cx="5503934" cy="1692771"/>
          </a:xfrm>
          <a:prstGeom prst="rect">
            <a:avLst/>
          </a:prstGeom>
        </p:spPr>
        <p:txBody>
          <a:bodyPr wrap="square">
            <a:spAutoFit/>
          </a:bodyPr>
          <a:lstStyle/>
          <a:p>
            <a:r>
              <a:rPr lang="en-US" sz="4000" b="1" dirty="0">
                <a:solidFill>
                  <a:schemeClr val="tx1">
                    <a:lumMod val="65000"/>
                    <a:lumOff val="35000"/>
                  </a:schemeClr>
                </a:solidFill>
                <a:ea typeface="Times New Roman" panose="02020603050405020304" pitchFamily="18" charset="0"/>
              </a:rPr>
              <a:t>Please use templates:</a:t>
            </a:r>
            <a:r>
              <a:rPr lang="en-US" sz="3200" b="1" dirty="0">
                <a:solidFill>
                  <a:schemeClr val="tx1">
                    <a:lumMod val="65000"/>
                    <a:lumOff val="35000"/>
                  </a:schemeClr>
                </a:solidFill>
                <a:ea typeface="Times New Roman" panose="02020603050405020304" pitchFamily="18" charset="0"/>
              </a:rPr>
              <a:t> </a:t>
            </a:r>
            <a:r>
              <a:rPr lang="en-US" sz="3200" dirty="0">
                <a:solidFill>
                  <a:schemeClr val="tx1">
                    <a:lumMod val="65000"/>
                    <a:lumOff val="35000"/>
                  </a:schemeClr>
                </a:solidFill>
                <a:ea typeface="Times New Roman" panose="02020603050405020304" pitchFamily="18" charset="0"/>
              </a:rPr>
              <a:t>more complete applications = less management cost </a:t>
            </a:r>
          </a:p>
        </p:txBody>
      </p:sp>
      <p:sp>
        <p:nvSpPr>
          <p:cNvPr id="12" name="Rectangle 11"/>
          <p:cNvSpPr/>
          <p:nvPr/>
        </p:nvSpPr>
        <p:spPr>
          <a:xfrm>
            <a:off x="374466" y="4214165"/>
            <a:ext cx="4373380" cy="2062103"/>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Save each of the blank templates; then save as project-specific name and fill them in</a:t>
            </a:r>
          </a:p>
        </p:txBody>
      </p:sp>
      <p:sp>
        <p:nvSpPr>
          <p:cNvPr id="13" name="Right Arrow 12"/>
          <p:cNvSpPr/>
          <p:nvPr/>
        </p:nvSpPr>
        <p:spPr>
          <a:xfrm rot="10800000">
            <a:off x="4598376" y="4743999"/>
            <a:ext cx="1368962" cy="747346"/>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EDF08CE8-A28E-4875-B25D-BBD9ADA78B43}" type="slidenum">
              <a:rPr lang="en-US" smtClean="0"/>
              <a:t>6</a:t>
            </a:fld>
            <a:endParaRPr lang="en-US"/>
          </a:p>
        </p:txBody>
      </p:sp>
    </p:spTree>
    <p:extLst>
      <p:ext uri="{BB962C8B-B14F-4D97-AF65-F5344CB8AC3E}">
        <p14:creationId xmlns:p14="http://schemas.microsoft.com/office/powerpoint/2010/main" val="203813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Application Preparation – </a:t>
            </a:r>
            <a:r>
              <a:rPr lang="en-US" sz="2800" dirty="0">
                <a:solidFill>
                  <a:schemeClr val="tx1">
                    <a:lumMod val="65000"/>
                    <a:lumOff val="35000"/>
                  </a:schemeClr>
                </a:solidFill>
              </a:rPr>
              <a:t>upcoming applications</a:t>
            </a:r>
          </a:p>
        </p:txBody>
      </p:sp>
      <p:sp>
        <p:nvSpPr>
          <p:cNvPr id="26" name="Rectangle 25"/>
          <p:cNvSpPr/>
          <p:nvPr/>
        </p:nvSpPr>
        <p:spPr>
          <a:xfrm>
            <a:off x="374466" y="910119"/>
            <a:ext cx="10818142" cy="5016758"/>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Next suggested date to submit applications by: 10/15/2021</a:t>
            </a:r>
          </a:p>
          <a:p>
            <a:pPr marL="457200" indent="-457200">
              <a:buFont typeface="Arial" panose="020B0604020202020204" pitchFamily="34" charset="0"/>
              <a:buChar char="•"/>
            </a:pPr>
            <a:r>
              <a:rPr lang="en-US" sz="3200" dirty="0">
                <a:solidFill>
                  <a:schemeClr val="tx1">
                    <a:lumMod val="65000"/>
                    <a:lumOff val="35000"/>
                  </a:schemeClr>
                </a:solidFill>
                <a:ea typeface="Times New Roman" panose="02020603050405020304" pitchFamily="18" charset="0"/>
              </a:rPr>
              <a:t>Don’t need to wait until then – submit whenever you’re ready</a:t>
            </a:r>
          </a:p>
          <a:p>
            <a:pPr marL="457200" indent="-457200">
              <a:buFont typeface="Arial" panose="020B0604020202020204" pitchFamily="34" charset="0"/>
              <a:buChar char="•"/>
            </a:pPr>
            <a:endParaRPr lang="en-US" sz="3200" dirty="0">
              <a:solidFill>
                <a:schemeClr val="tx1">
                  <a:lumMod val="65000"/>
                  <a:lumOff val="35000"/>
                </a:schemeClr>
              </a:solidFill>
              <a:ea typeface="Times New Roman" panose="02020603050405020304" pitchFamily="18" charset="0"/>
            </a:endParaRPr>
          </a:p>
          <a:p>
            <a:pPr marL="457200" indent="-457200">
              <a:buFont typeface="Arial" panose="020B0604020202020204" pitchFamily="34" charset="0"/>
              <a:buChar char="•"/>
            </a:pPr>
            <a:r>
              <a:rPr lang="en-US" sz="3200" b="1" dirty="0">
                <a:solidFill>
                  <a:schemeClr val="tx1">
                    <a:lumMod val="65000"/>
                    <a:lumOff val="35000"/>
                  </a:schemeClr>
                </a:solidFill>
                <a:ea typeface="Times New Roman" panose="02020603050405020304" pitchFamily="18" charset="0"/>
              </a:rPr>
              <a:t>What portions of projects can proceed?  </a:t>
            </a:r>
            <a:r>
              <a:rPr lang="en-US" sz="3200" dirty="0">
                <a:solidFill>
                  <a:schemeClr val="tx1">
                    <a:lumMod val="65000"/>
                    <a:lumOff val="35000"/>
                  </a:schemeClr>
                </a:solidFill>
                <a:ea typeface="Times New Roman" panose="02020603050405020304" pitchFamily="18" charset="0"/>
              </a:rPr>
              <a:t>Anything with a  2019 to 2023 </a:t>
            </a:r>
            <a:r>
              <a:rPr lang="en-US" sz="3200" b="1" dirty="0">
                <a:solidFill>
                  <a:schemeClr val="tx1">
                    <a:lumMod val="65000"/>
                    <a:lumOff val="35000"/>
                  </a:schemeClr>
                </a:solidFill>
                <a:ea typeface="Times New Roman" panose="02020603050405020304" pitchFamily="18" charset="0"/>
              </a:rPr>
              <a:t>(or maybe even after that) </a:t>
            </a:r>
            <a:r>
              <a:rPr lang="en-US" sz="3200" dirty="0">
                <a:solidFill>
                  <a:schemeClr val="tx1">
                    <a:lumMod val="65000"/>
                    <a:lumOff val="35000"/>
                  </a:schemeClr>
                </a:solidFill>
                <a:ea typeface="Times New Roman" panose="02020603050405020304" pitchFamily="18" charset="0"/>
              </a:rPr>
              <a:t>start date in the SEP… see </a:t>
            </a:r>
            <a:r>
              <a:rPr lang="en-US" sz="3200" dirty="0">
                <a:hlinkClick r:id="rId3"/>
              </a:rPr>
              <a:t>http://datavisual.balmoralgroup.us/GulfConsortiumProjects</a:t>
            </a:r>
            <a:r>
              <a:rPr lang="en-US" sz="3200" dirty="0"/>
              <a:t> </a:t>
            </a:r>
            <a:r>
              <a:rPr lang="en-US" sz="3200" dirty="0">
                <a:solidFill>
                  <a:schemeClr val="tx1">
                    <a:lumMod val="65000"/>
                    <a:lumOff val="35000"/>
                  </a:schemeClr>
                </a:solidFill>
              </a:rPr>
              <a:t>and </a:t>
            </a:r>
            <a:r>
              <a:rPr lang="en-US" sz="3200" b="1" dirty="0">
                <a:solidFill>
                  <a:schemeClr val="tx1">
                    <a:lumMod val="65000"/>
                    <a:lumOff val="35000"/>
                  </a:schemeClr>
                </a:solidFill>
              </a:rPr>
              <a:t>ask us for help or suggestions</a:t>
            </a:r>
            <a:endParaRPr lang="en-US" sz="3200" b="1" dirty="0">
              <a:solidFill>
                <a:schemeClr val="tx1">
                  <a:lumMod val="65000"/>
                  <a:lumOff val="35000"/>
                </a:schemeClr>
              </a:solidFill>
              <a:ea typeface="Times New Roman" panose="02020603050405020304" pitchFamily="18" charset="0"/>
            </a:endParaRPr>
          </a:p>
          <a:p>
            <a:pPr marL="457200" indent="-457200">
              <a:buFont typeface="Arial" panose="020B0604020202020204" pitchFamily="34" charset="0"/>
              <a:buChar char="•"/>
            </a:pPr>
            <a:endParaRPr lang="en-US" sz="3200" dirty="0">
              <a:solidFill>
                <a:schemeClr val="tx1">
                  <a:lumMod val="65000"/>
                  <a:lumOff val="35000"/>
                </a:schemeClr>
              </a:solidFill>
              <a:ea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F08CE8-A28E-4875-B25D-BBD9ADA78B43}" type="slidenum">
              <a:rPr lang="en-US" smtClean="0"/>
              <a:t>7</a:t>
            </a:fld>
            <a:endParaRPr lang="en-US"/>
          </a:p>
        </p:txBody>
      </p:sp>
    </p:spTree>
    <p:extLst>
      <p:ext uri="{BB962C8B-B14F-4D97-AF65-F5344CB8AC3E}">
        <p14:creationId xmlns:p14="http://schemas.microsoft.com/office/powerpoint/2010/main" val="335498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0" name="Rectangle 9"/>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Application Preparation – </a:t>
            </a:r>
            <a:r>
              <a:rPr lang="en-US" sz="2800" dirty="0">
                <a:solidFill>
                  <a:schemeClr val="tx1">
                    <a:lumMod val="65000"/>
                    <a:lumOff val="35000"/>
                  </a:schemeClr>
                </a:solidFill>
              </a:rPr>
              <a:t>upcoming applications</a:t>
            </a:r>
          </a:p>
        </p:txBody>
      </p:sp>
      <p:sp>
        <p:nvSpPr>
          <p:cNvPr id="26" name="Rectangle 25"/>
          <p:cNvSpPr/>
          <p:nvPr/>
        </p:nvSpPr>
        <p:spPr>
          <a:xfrm>
            <a:off x="374466" y="910119"/>
            <a:ext cx="10818142" cy="3539430"/>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IMPORTANT for reducing overhead:</a:t>
            </a:r>
          </a:p>
          <a:p>
            <a:pPr marL="457200" indent="-457200">
              <a:buFont typeface="Arial" panose="020B0604020202020204" pitchFamily="34" charset="0"/>
              <a:buChar char="•"/>
            </a:pPr>
            <a:r>
              <a:rPr lang="en-US" sz="3200" dirty="0">
                <a:solidFill>
                  <a:schemeClr val="tx1">
                    <a:lumMod val="65000"/>
                    <a:lumOff val="35000"/>
                  </a:schemeClr>
                </a:solidFill>
                <a:ea typeface="Times New Roman" panose="02020603050405020304" pitchFamily="18" charset="0"/>
              </a:rPr>
              <a:t>Don’t separate projects into smaller pieces than necessary… every grant/project needs an application and twice-annual performance and financial reports</a:t>
            </a:r>
          </a:p>
          <a:p>
            <a:pPr marL="457200" indent="-457200">
              <a:buFont typeface="Arial" panose="020B0604020202020204" pitchFamily="34" charset="0"/>
              <a:buChar char="•"/>
            </a:pPr>
            <a:endParaRPr lang="en-US" sz="3200" dirty="0">
              <a:solidFill>
                <a:schemeClr val="tx1">
                  <a:lumMod val="65000"/>
                  <a:lumOff val="35000"/>
                </a:schemeClr>
              </a:solidFill>
              <a:ea typeface="Times New Roman" panose="02020603050405020304" pitchFamily="18" charset="0"/>
            </a:endParaRPr>
          </a:p>
          <a:p>
            <a:endParaRPr lang="en-US" sz="3200" dirty="0">
              <a:solidFill>
                <a:schemeClr val="tx1">
                  <a:lumMod val="65000"/>
                  <a:lumOff val="35000"/>
                </a:schemeClr>
              </a:solidFill>
              <a:ea typeface="Times New Roman" panose="02020603050405020304" pitchFamily="18" charset="0"/>
            </a:endParaRPr>
          </a:p>
          <a:p>
            <a:pPr marL="457200" indent="-457200">
              <a:buFont typeface="Arial" panose="020B0604020202020204" pitchFamily="34" charset="0"/>
              <a:buChar char="•"/>
            </a:pPr>
            <a:endParaRPr lang="en-US" sz="3200" dirty="0">
              <a:solidFill>
                <a:schemeClr val="tx1">
                  <a:lumMod val="65000"/>
                  <a:lumOff val="35000"/>
                </a:schemeClr>
              </a:solidFill>
              <a:ea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F08CE8-A28E-4875-B25D-BBD9ADA78B43}" type="slidenum">
              <a:rPr lang="en-US" smtClean="0"/>
              <a:t>8</a:t>
            </a:fld>
            <a:endParaRPr lang="en-US"/>
          </a:p>
        </p:txBody>
      </p:sp>
    </p:spTree>
    <p:extLst>
      <p:ext uri="{BB962C8B-B14F-4D97-AF65-F5344CB8AC3E}">
        <p14:creationId xmlns:p14="http://schemas.microsoft.com/office/powerpoint/2010/main" val="108972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6866" y="1062519"/>
            <a:ext cx="11615121" cy="3662541"/>
          </a:xfrm>
          <a:prstGeom prst="rect">
            <a:avLst/>
          </a:prstGeom>
        </p:spPr>
        <p:txBody>
          <a:bodyPr wrap="square">
            <a:spAutoFit/>
          </a:bodyPr>
          <a:lstStyle/>
          <a:p>
            <a:r>
              <a:rPr lang="en-US" sz="3200" b="1" dirty="0">
                <a:solidFill>
                  <a:schemeClr val="tx1">
                    <a:lumMod val="65000"/>
                    <a:lumOff val="35000"/>
                  </a:schemeClr>
                </a:solidFill>
                <a:ea typeface="Times New Roman" panose="02020603050405020304" pitchFamily="18" charset="0"/>
              </a:rPr>
              <a:t>How to get costs right at grant application stage...</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Don’t rely on SEP estimated $</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Do internal cost analysis</a:t>
            </a:r>
          </a:p>
          <a:p>
            <a:pPr marL="457200" indent="-457200">
              <a:buFont typeface="Arial" panose="020B0604020202020204" pitchFamily="34" charset="0"/>
              <a:buChar char="•"/>
            </a:pPr>
            <a:r>
              <a:rPr lang="en-US" sz="2800" dirty="0">
                <a:solidFill>
                  <a:schemeClr val="tx1">
                    <a:lumMod val="65000"/>
                    <a:lumOff val="35000"/>
                  </a:schemeClr>
                </a:solidFill>
                <a:ea typeface="Times New Roman" panose="02020603050405020304" pitchFamily="18" charset="0"/>
              </a:rPr>
              <a:t>If you have an engineer’s estimate of construction costs – can(should) it be updated?</a:t>
            </a:r>
          </a:p>
          <a:p>
            <a:pPr marL="457200" indent="-457200">
              <a:buFont typeface="Arial" panose="020B0604020202020204" pitchFamily="34" charset="0"/>
              <a:buChar char="•"/>
            </a:pPr>
            <a:endParaRPr lang="en-US" sz="2800" dirty="0">
              <a:solidFill>
                <a:schemeClr val="tx1">
                  <a:lumMod val="65000"/>
                  <a:lumOff val="35000"/>
                </a:schemeClr>
              </a:solidFill>
              <a:ea typeface="Times New Roman" panose="02020603050405020304" pitchFamily="18" charset="0"/>
            </a:endParaRPr>
          </a:p>
          <a:p>
            <a:r>
              <a:rPr lang="en-US" sz="3200" b="1" dirty="0">
                <a:solidFill>
                  <a:schemeClr val="tx1">
                    <a:lumMod val="65000"/>
                    <a:lumOff val="35000"/>
                  </a:schemeClr>
                </a:solidFill>
                <a:ea typeface="Times New Roman" panose="02020603050405020304" pitchFamily="18" charset="0"/>
              </a:rPr>
              <a:t>Goal: minimize amendments to awards and to the SEP</a:t>
            </a:r>
          </a:p>
          <a:p>
            <a:pPr marL="457200" indent="-457200">
              <a:buFont typeface="Arial" panose="020B0604020202020204" pitchFamily="34" charset="0"/>
              <a:buChar char="•"/>
            </a:pPr>
            <a:endParaRPr lang="en-US" sz="2800" dirty="0">
              <a:solidFill>
                <a:schemeClr val="tx1">
                  <a:lumMod val="65000"/>
                  <a:lumOff val="35000"/>
                </a:schemeClr>
              </a:solidFill>
              <a:ea typeface="Times New Roman" panose="02020603050405020304" pitchFamily="18" charset="0"/>
            </a:endParaRPr>
          </a:p>
        </p:txBody>
      </p:sp>
      <p:sp>
        <p:nvSpPr>
          <p:cNvPr id="8" name="Slide Number Placeholder 1"/>
          <p:cNvSpPr txBox="1">
            <a:spLocks/>
          </p:cNvSpPr>
          <p:nvPr/>
        </p:nvSpPr>
        <p:spPr>
          <a:xfrm>
            <a:off x="8622323" y="62977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F08CE8-A28E-4875-B25D-BBD9ADA78B43}" type="slidenum">
              <a:rPr lang="en-US" smtClean="0"/>
              <a:pPr/>
              <a:t>9</a:t>
            </a:fld>
            <a:endParaRPr lang="en-US" dirty="0"/>
          </a:p>
        </p:txBody>
      </p:sp>
      <p:sp>
        <p:nvSpPr>
          <p:cNvPr id="9" name="Rectangle 8"/>
          <p:cNvSpPr/>
          <p:nvPr/>
        </p:nvSpPr>
        <p:spPr>
          <a:xfrm>
            <a:off x="0" y="0"/>
            <a:ext cx="1219200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063" y="36576"/>
            <a:ext cx="1441524" cy="612648"/>
          </a:xfrm>
          <a:prstGeom prst="rect">
            <a:avLst/>
          </a:prstGeom>
        </p:spPr>
      </p:pic>
      <p:sp>
        <p:nvSpPr>
          <p:cNvPr id="12" name="Rectangle 11"/>
          <p:cNvSpPr/>
          <p:nvPr/>
        </p:nvSpPr>
        <p:spPr>
          <a:xfrm>
            <a:off x="137160" y="19734"/>
            <a:ext cx="10289102" cy="584775"/>
          </a:xfrm>
          <a:prstGeom prst="rect">
            <a:avLst/>
          </a:prstGeom>
        </p:spPr>
        <p:txBody>
          <a:bodyPr wrap="square">
            <a:spAutoFit/>
          </a:bodyPr>
          <a:lstStyle/>
          <a:p>
            <a:r>
              <a:rPr lang="en-US" sz="3200" dirty="0">
                <a:solidFill>
                  <a:schemeClr val="tx1">
                    <a:lumMod val="65000"/>
                    <a:lumOff val="35000"/>
                  </a:schemeClr>
                </a:solidFill>
              </a:rPr>
              <a:t>Cost Escalation</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2320590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3571</TotalTime>
  <Words>1871</Words>
  <Application>Microsoft Office PowerPoint</Application>
  <PresentationFormat>Widescreen</PresentationFormat>
  <Paragraphs>239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Courier New</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Dourte</dc:creator>
  <cp:lastModifiedBy>Daniel Dourte</cp:lastModifiedBy>
  <cp:revision>295</cp:revision>
  <dcterms:created xsi:type="dcterms:W3CDTF">2018-11-08T18:34:48Z</dcterms:created>
  <dcterms:modified xsi:type="dcterms:W3CDTF">2021-09-29T13:36:18Z</dcterms:modified>
</cp:coreProperties>
</file>