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2" r:id="rId7"/>
    <p:sldId id="260" r:id="rId8"/>
    <p:sldId id="261" r:id="rId9"/>
    <p:sldId id="263" r:id="rId10"/>
    <p:sldId id="265" r:id="rId11"/>
    <p:sldId id="268" r:id="rId12"/>
    <p:sldId id="269" r:id="rId13"/>
    <p:sldId id="270" r:id="rId14"/>
    <p:sldId id="272" r:id="rId15"/>
    <p:sldId id="266" r:id="rId16"/>
    <p:sldId id="267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Seidel" initials="VS" lastIdx="1" clrIdx="0">
    <p:extLst>
      <p:ext uri="{19B8F6BF-5375-455C-9EA6-DF929625EA0E}">
        <p15:presenceInfo xmlns:p15="http://schemas.microsoft.com/office/powerpoint/2012/main" userId="S-1-5-21-2804871194-733073845-2504263008-1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048A5-CFE2-4968-B148-F2C0E4F7B03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827A99-0D9D-4261-98C6-41DD3268145B}">
      <dgm:prSet phldrT="[Text]" custT="1"/>
      <dgm:spPr/>
      <dgm:t>
        <a:bodyPr/>
        <a:lstStyle/>
        <a:p>
          <a:r>
            <a:rPr lang="en-US" sz="1800" dirty="0" smtClean="0"/>
            <a:t>Consortium Review of County processes for Council Compliance</a:t>
          </a:r>
          <a:endParaRPr lang="en-US" sz="1800" dirty="0"/>
        </a:p>
      </dgm:t>
    </dgm:pt>
    <dgm:pt modelId="{1D4BD21A-3F7F-4A63-B535-D1245EE4C6CB}" type="parTrans" cxnId="{A05F9905-F623-4F5B-93C2-9971B10E2DD3}">
      <dgm:prSet/>
      <dgm:spPr/>
      <dgm:t>
        <a:bodyPr/>
        <a:lstStyle/>
        <a:p>
          <a:endParaRPr lang="en-US"/>
        </a:p>
      </dgm:t>
    </dgm:pt>
    <dgm:pt modelId="{8894B6B4-B83C-42F5-B3D5-6A6527762FB0}" type="sibTrans" cxnId="{A05F9905-F623-4F5B-93C2-9971B10E2DD3}">
      <dgm:prSet/>
      <dgm:spPr/>
      <dgm:t>
        <a:bodyPr/>
        <a:lstStyle/>
        <a:p>
          <a:endParaRPr lang="en-US"/>
        </a:p>
      </dgm:t>
    </dgm:pt>
    <dgm:pt modelId="{5D3E3121-D462-4042-9B8C-27A8AE839B51}">
      <dgm:prSet phldrT="[Text]" custT="1"/>
      <dgm:spPr/>
      <dgm:t>
        <a:bodyPr/>
        <a:lstStyle/>
        <a:p>
          <a:r>
            <a:rPr lang="en-US" sz="1800" dirty="0" smtClean="0"/>
            <a:t>Address Findings</a:t>
          </a:r>
          <a:endParaRPr lang="en-US" sz="1800" dirty="0"/>
        </a:p>
      </dgm:t>
    </dgm:pt>
    <dgm:pt modelId="{2FF481C2-ABA0-45AE-8FF4-6CAB83208521}" type="parTrans" cxnId="{E35725DF-4260-4DAD-959F-270C615F8F1C}">
      <dgm:prSet/>
      <dgm:spPr/>
      <dgm:t>
        <a:bodyPr/>
        <a:lstStyle/>
        <a:p>
          <a:endParaRPr lang="en-US"/>
        </a:p>
      </dgm:t>
    </dgm:pt>
    <dgm:pt modelId="{5F346854-C4DB-4E56-A655-31AC9D7D57CC}" type="sibTrans" cxnId="{E35725DF-4260-4DAD-959F-270C615F8F1C}">
      <dgm:prSet/>
      <dgm:spPr/>
      <dgm:t>
        <a:bodyPr/>
        <a:lstStyle/>
        <a:p>
          <a:endParaRPr lang="en-US"/>
        </a:p>
      </dgm:t>
    </dgm:pt>
    <dgm:pt modelId="{6E958793-BC75-4F55-8567-FA5931EDC672}">
      <dgm:prSet phldrT="[Text]" custT="1"/>
      <dgm:spPr/>
      <dgm:t>
        <a:bodyPr/>
        <a:lstStyle/>
        <a:p>
          <a:r>
            <a:rPr lang="en-US" sz="1800" dirty="0" smtClean="0"/>
            <a:t>Modify Terms &amp; Conditions</a:t>
          </a:r>
          <a:endParaRPr lang="en-US" sz="1800" dirty="0"/>
        </a:p>
      </dgm:t>
    </dgm:pt>
    <dgm:pt modelId="{6ACDB1EF-8FA9-43D4-9516-716754923CC4}" type="parTrans" cxnId="{A5533040-9056-411D-A436-87B990FBAD4D}">
      <dgm:prSet/>
      <dgm:spPr/>
      <dgm:t>
        <a:bodyPr/>
        <a:lstStyle/>
        <a:p>
          <a:endParaRPr lang="en-US"/>
        </a:p>
      </dgm:t>
    </dgm:pt>
    <dgm:pt modelId="{988AED9D-1C7D-4C92-8586-2CEF91AD0283}" type="sibTrans" cxnId="{A5533040-9056-411D-A436-87B990FBAD4D}">
      <dgm:prSet/>
      <dgm:spPr/>
      <dgm:t>
        <a:bodyPr/>
        <a:lstStyle/>
        <a:p>
          <a:endParaRPr lang="en-US"/>
        </a:p>
      </dgm:t>
    </dgm:pt>
    <dgm:pt modelId="{6B124E71-60D7-4AEB-986F-1B47ED919F4B}">
      <dgm:prSet phldrT="[Text]" custT="1"/>
      <dgm:spPr/>
      <dgm:t>
        <a:bodyPr/>
        <a:lstStyle/>
        <a:p>
          <a:r>
            <a:rPr lang="en-US" sz="1800" dirty="0" smtClean="0"/>
            <a:t>Update Annually</a:t>
          </a:r>
          <a:endParaRPr lang="en-US" sz="1800" dirty="0"/>
        </a:p>
      </dgm:t>
    </dgm:pt>
    <dgm:pt modelId="{C1C82635-5353-4C6C-B0D4-23611DD2BECD}" type="parTrans" cxnId="{07E7BC6D-410A-4D58-9316-6E18EB2A65CE}">
      <dgm:prSet/>
      <dgm:spPr/>
      <dgm:t>
        <a:bodyPr/>
        <a:lstStyle/>
        <a:p>
          <a:endParaRPr lang="en-US"/>
        </a:p>
      </dgm:t>
    </dgm:pt>
    <dgm:pt modelId="{9E7CA6C3-D5E3-43CD-AFC5-68D2963A3C8C}" type="sibTrans" cxnId="{07E7BC6D-410A-4D58-9316-6E18EB2A65CE}">
      <dgm:prSet/>
      <dgm:spPr/>
      <dgm:t>
        <a:bodyPr/>
        <a:lstStyle/>
        <a:p>
          <a:endParaRPr lang="en-US"/>
        </a:p>
      </dgm:t>
    </dgm:pt>
    <dgm:pt modelId="{754D35D8-5EF1-4B59-8CDD-69AB8B53AB63}">
      <dgm:prSet phldrT="[Text]" custT="1"/>
      <dgm:spPr/>
      <dgm:t>
        <a:bodyPr/>
        <a:lstStyle/>
        <a:p>
          <a:r>
            <a:rPr lang="en-US" sz="1800" dirty="0" smtClean="0"/>
            <a:t>OSA and Audit Review</a:t>
          </a:r>
          <a:endParaRPr lang="en-US" sz="1800" dirty="0"/>
        </a:p>
      </dgm:t>
    </dgm:pt>
    <dgm:pt modelId="{6184CBFF-5E29-49E2-985C-94DE1ABCF4B5}" type="parTrans" cxnId="{84426D5B-1938-43A0-A7F5-AE5C9DD751C9}">
      <dgm:prSet/>
      <dgm:spPr/>
      <dgm:t>
        <a:bodyPr/>
        <a:lstStyle/>
        <a:p>
          <a:endParaRPr lang="en-US"/>
        </a:p>
      </dgm:t>
    </dgm:pt>
    <dgm:pt modelId="{B2DD6CB0-158A-4C98-9EEE-A775B3E9F6CA}" type="sibTrans" cxnId="{84426D5B-1938-43A0-A7F5-AE5C9DD751C9}">
      <dgm:prSet/>
      <dgm:spPr/>
      <dgm:t>
        <a:bodyPr/>
        <a:lstStyle/>
        <a:p>
          <a:endParaRPr lang="en-US"/>
        </a:p>
      </dgm:t>
    </dgm:pt>
    <dgm:pt modelId="{E63DFA38-BCE8-44F5-8FE3-6691C821FDB6}" type="pres">
      <dgm:prSet presAssocID="{CA6048A5-CFE2-4968-B148-F2C0E4F7B03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2F490E-7E75-46F8-8ADF-C4220989E346}" type="pres">
      <dgm:prSet presAssocID="{47827A99-0D9D-4261-98C6-41DD3268145B}" presName="centerShape" presStyleLbl="node0" presStyleIdx="0" presStyleCnt="1"/>
      <dgm:spPr/>
      <dgm:t>
        <a:bodyPr/>
        <a:lstStyle/>
        <a:p>
          <a:endParaRPr lang="en-US"/>
        </a:p>
      </dgm:t>
    </dgm:pt>
    <dgm:pt modelId="{CD9DDF65-2FED-47F8-B6AB-BE8B2FB20BF4}" type="pres">
      <dgm:prSet presAssocID="{754D35D8-5EF1-4B59-8CDD-69AB8B53AB6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A02D8-B415-4839-ABF5-9684751E2A1E}" type="pres">
      <dgm:prSet presAssocID="{754D35D8-5EF1-4B59-8CDD-69AB8B53AB63}" presName="dummy" presStyleCnt="0"/>
      <dgm:spPr/>
    </dgm:pt>
    <dgm:pt modelId="{BCEDC8BD-1972-4B9E-9E77-5E3288EFED55}" type="pres">
      <dgm:prSet presAssocID="{B2DD6CB0-158A-4C98-9EEE-A775B3E9F6CA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0B45458-90F4-40D0-BB64-5DD0A3D3AD22}" type="pres">
      <dgm:prSet presAssocID="{5D3E3121-D462-4042-9B8C-27A8AE839B51}" presName="node" presStyleLbl="node1" presStyleIdx="1" presStyleCnt="4" custScaleX="106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CE11A-B963-42E4-9013-E80751FB1996}" type="pres">
      <dgm:prSet presAssocID="{5D3E3121-D462-4042-9B8C-27A8AE839B51}" presName="dummy" presStyleCnt="0"/>
      <dgm:spPr/>
    </dgm:pt>
    <dgm:pt modelId="{2C2DAB57-0784-41B1-9D1E-D2246BA26612}" type="pres">
      <dgm:prSet presAssocID="{5F346854-C4DB-4E56-A655-31AC9D7D57C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6033D53-7526-47DA-A1B9-D4D6DA68D97D}" type="pres">
      <dgm:prSet presAssocID="{6E958793-BC75-4F55-8567-FA5931EDC672}" presName="node" presStyleLbl="node1" presStyleIdx="2" presStyleCnt="4" custScaleX="120332" custScaleY="113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71F1C-7B2D-4906-A4E1-DD144F8BBBA2}" type="pres">
      <dgm:prSet presAssocID="{6E958793-BC75-4F55-8567-FA5931EDC672}" presName="dummy" presStyleCnt="0"/>
      <dgm:spPr/>
    </dgm:pt>
    <dgm:pt modelId="{8D2753A4-03AA-4952-851E-0D31C4AE1D0F}" type="pres">
      <dgm:prSet presAssocID="{988AED9D-1C7D-4C92-8586-2CEF91AD028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16B9BD8-CCE8-47CA-B4D1-E4F49138F031}" type="pres">
      <dgm:prSet presAssocID="{6B124E71-60D7-4AEB-986F-1B47ED919F4B}" presName="node" presStyleLbl="node1" presStyleIdx="3" presStyleCnt="4" custScaleX="106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A3E8B-C81A-4AFE-992B-2CF9FFBC2170}" type="pres">
      <dgm:prSet presAssocID="{6B124E71-60D7-4AEB-986F-1B47ED919F4B}" presName="dummy" presStyleCnt="0"/>
      <dgm:spPr/>
    </dgm:pt>
    <dgm:pt modelId="{371BB02F-69B8-49ED-8070-87AF71DECEED}" type="pres">
      <dgm:prSet presAssocID="{9E7CA6C3-D5E3-43CD-AFC5-68D2963A3C8C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05F9905-F623-4F5B-93C2-9971B10E2DD3}" srcId="{CA6048A5-CFE2-4968-B148-F2C0E4F7B035}" destId="{47827A99-0D9D-4261-98C6-41DD3268145B}" srcOrd="0" destOrd="0" parTransId="{1D4BD21A-3F7F-4A63-B535-D1245EE4C6CB}" sibTransId="{8894B6B4-B83C-42F5-B3D5-6A6527762FB0}"/>
    <dgm:cxn modelId="{CF0BED46-1A15-4D6C-B487-3263132457CB}" type="presOf" srcId="{6B124E71-60D7-4AEB-986F-1B47ED919F4B}" destId="{016B9BD8-CCE8-47CA-B4D1-E4F49138F031}" srcOrd="0" destOrd="0" presId="urn:microsoft.com/office/officeart/2005/8/layout/radial6"/>
    <dgm:cxn modelId="{A5533040-9056-411D-A436-87B990FBAD4D}" srcId="{47827A99-0D9D-4261-98C6-41DD3268145B}" destId="{6E958793-BC75-4F55-8567-FA5931EDC672}" srcOrd="2" destOrd="0" parTransId="{6ACDB1EF-8FA9-43D4-9516-716754923CC4}" sibTransId="{988AED9D-1C7D-4C92-8586-2CEF91AD0283}"/>
    <dgm:cxn modelId="{5486C5F1-7A41-40BD-84E7-475CA54B04C8}" type="presOf" srcId="{CA6048A5-CFE2-4968-B148-F2C0E4F7B035}" destId="{E63DFA38-BCE8-44F5-8FE3-6691C821FDB6}" srcOrd="0" destOrd="0" presId="urn:microsoft.com/office/officeart/2005/8/layout/radial6"/>
    <dgm:cxn modelId="{E35725DF-4260-4DAD-959F-270C615F8F1C}" srcId="{47827A99-0D9D-4261-98C6-41DD3268145B}" destId="{5D3E3121-D462-4042-9B8C-27A8AE839B51}" srcOrd="1" destOrd="0" parTransId="{2FF481C2-ABA0-45AE-8FF4-6CAB83208521}" sibTransId="{5F346854-C4DB-4E56-A655-31AC9D7D57CC}"/>
    <dgm:cxn modelId="{B6E1810C-C4F8-451B-95F4-2F3CF7E39DF7}" type="presOf" srcId="{B2DD6CB0-158A-4C98-9EEE-A775B3E9F6CA}" destId="{BCEDC8BD-1972-4B9E-9E77-5E3288EFED55}" srcOrd="0" destOrd="0" presId="urn:microsoft.com/office/officeart/2005/8/layout/radial6"/>
    <dgm:cxn modelId="{9434F3BC-39CC-437C-8C71-8E555238A81E}" type="presOf" srcId="{9E7CA6C3-D5E3-43CD-AFC5-68D2963A3C8C}" destId="{371BB02F-69B8-49ED-8070-87AF71DECEED}" srcOrd="0" destOrd="0" presId="urn:microsoft.com/office/officeart/2005/8/layout/radial6"/>
    <dgm:cxn modelId="{6D52C5E9-7985-44E6-ABA5-E657C99BFA17}" type="presOf" srcId="{47827A99-0D9D-4261-98C6-41DD3268145B}" destId="{E52F490E-7E75-46F8-8ADF-C4220989E346}" srcOrd="0" destOrd="0" presId="urn:microsoft.com/office/officeart/2005/8/layout/radial6"/>
    <dgm:cxn modelId="{84426D5B-1938-43A0-A7F5-AE5C9DD751C9}" srcId="{47827A99-0D9D-4261-98C6-41DD3268145B}" destId="{754D35D8-5EF1-4B59-8CDD-69AB8B53AB63}" srcOrd="0" destOrd="0" parTransId="{6184CBFF-5E29-49E2-985C-94DE1ABCF4B5}" sibTransId="{B2DD6CB0-158A-4C98-9EEE-A775B3E9F6CA}"/>
    <dgm:cxn modelId="{B03A6F87-4EC5-4064-9A90-875F0FB2FEBF}" type="presOf" srcId="{6E958793-BC75-4F55-8567-FA5931EDC672}" destId="{26033D53-7526-47DA-A1B9-D4D6DA68D97D}" srcOrd="0" destOrd="0" presId="urn:microsoft.com/office/officeart/2005/8/layout/radial6"/>
    <dgm:cxn modelId="{6FC13DB4-486C-40F4-A136-2FB40CA7093D}" type="presOf" srcId="{5D3E3121-D462-4042-9B8C-27A8AE839B51}" destId="{40B45458-90F4-40D0-BB64-5DD0A3D3AD22}" srcOrd="0" destOrd="0" presId="urn:microsoft.com/office/officeart/2005/8/layout/radial6"/>
    <dgm:cxn modelId="{5C651FFB-5845-41E6-92EC-D8D57657F0F1}" type="presOf" srcId="{988AED9D-1C7D-4C92-8586-2CEF91AD0283}" destId="{8D2753A4-03AA-4952-851E-0D31C4AE1D0F}" srcOrd="0" destOrd="0" presId="urn:microsoft.com/office/officeart/2005/8/layout/radial6"/>
    <dgm:cxn modelId="{AD2B562A-2E75-40D8-A4BD-1EA034EDF892}" type="presOf" srcId="{5F346854-C4DB-4E56-A655-31AC9D7D57CC}" destId="{2C2DAB57-0784-41B1-9D1E-D2246BA26612}" srcOrd="0" destOrd="0" presId="urn:microsoft.com/office/officeart/2005/8/layout/radial6"/>
    <dgm:cxn modelId="{4144C87C-AC02-43C5-8C4D-2A2192CC6825}" type="presOf" srcId="{754D35D8-5EF1-4B59-8CDD-69AB8B53AB63}" destId="{CD9DDF65-2FED-47F8-B6AB-BE8B2FB20BF4}" srcOrd="0" destOrd="0" presId="urn:microsoft.com/office/officeart/2005/8/layout/radial6"/>
    <dgm:cxn modelId="{07E7BC6D-410A-4D58-9316-6E18EB2A65CE}" srcId="{47827A99-0D9D-4261-98C6-41DD3268145B}" destId="{6B124E71-60D7-4AEB-986F-1B47ED919F4B}" srcOrd="3" destOrd="0" parTransId="{C1C82635-5353-4C6C-B0D4-23611DD2BECD}" sibTransId="{9E7CA6C3-D5E3-43CD-AFC5-68D2963A3C8C}"/>
    <dgm:cxn modelId="{3DB8C9C5-F17B-4D72-B1F9-4085CDCF0AE0}" type="presParOf" srcId="{E63DFA38-BCE8-44F5-8FE3-6691C821FDB6}" destId="{E52F490E-7E75-46F8-8ADF-C4220989E346}" srcOrd="0" destOrd="0" presId="urn:microsoft.com/office/officeart/2005/8/layout/radial6"/>
    <dgm:cxn modelId="{BE4EBE20-6988-4E16-A903-98361002D07E}" type="presParOf" srcId="{E63DFA38-BCE8-44F5-8FE3-6691C821FDB6}" destId="{CD9DDF65-2FED-47F8-B6AB-BE8B2FB20BF4}" srcOrd="1" destOrd="0" presId="urn:microsoft.com/office/officeart/2005/8/layout/radial6"/>
    <dgm:cxn modelId="{E8D8FA57-6004-4742-BB92-3FB8075C9565}" type="presParOf" srcId="{E63DFA38-BCE8-44F5-8FE3-6691C821FDB6}" destId="{58DA02D8-B415-4839-ABF5-9684751E2A1E}" srcOrd="2" destOrd="0" presId="urn:microsoft.com/office/officeart/2005/8/layout/radial6"/>
    <dgm:cxn modelId="{63AD6599-E721-4C4F-ABC1-705460B985F3}" type="presParOf" srcId="{E63DFA38-BCE8-44F5-8FE3-6691C821FDB6}" destId="{BCEDC8BD-1972-4B9E-9E77-5E3288EFED55}" srcOrd="3" destOrd="0" presId="urn:microsoft.com/office/officeart/2005/8/layout/radial6"/>
    <dgm:cxn modelId="{7CDB325B-5EEF-45CE-AFD2-BA5ACD139671}" type="presParOf" srcId="{E63DFA38-BCE8-44F5-8FE3-6691C821FDB6}" destId="{40B45458-90F4-40D0-BB64-5DD0A3D3AD22}" srcOrd="4" destOrd="0" presId="urn:microsoft.com/office/officeart/2005/8/layout/radial6"/>
    <dgm:cxn modelId="{ED22529B-23D0-4B96-AEE1-6CFED3C4910E}" type="presParOf" srcId="{E63DFA38-BCE8-44F5-8FE3-6691C821FDB6}" destId="{986CE11A-B963-42E4-9013-E80751FB1996}" srcOrd="5" destOrd="0" presId="urn:microsoft.com/office/officeart/2005/8/layout/radial6"/>
    <dgm:cxn modelId="{27FDD7D3-722A-40E6-B312-5B4912531627}" type="presParOf" srcId="{E63DFA38-BCE8-44F5-8FE3-6691C821FDB6}" destId="{2C2DAB57-0784-41B1-9D1E-D2246BA26612}" srcOrd="6" destOrd="0" presId="urn:microsoft.com/office/officeart/2005/8/layout/radial6"/>
    <dgm:cxn modelId="{5765F5BB-A3ED-47E2-A53F-3A541BB96347}" type="presParOf" srcId="{E63DFA38-BCE8-44F5-8FE3-6691C821FDB6}" destId="{26033D53-7526-47DA-A1B9-D4D6DA68D97D}" srcOrd="7" destOrd="0" presId="urn:microsoft.com/office/officeart/2005/8/layout/radial6"/>
    <dgm:cxn modelId="{F8322BF2-58CF-4155-9053-F28A1D8A43B6}" type="presParOf" srcId="{E63DFA38-BCE8-44F5-8FE3-6691C821FDB6}" destId="{DC871F1C-7B2D-4906-A4E1-DD144F8BBBA2}" srcOrd="8" destOrd="0" presId="urn:microsoft.com/office/officeart/2005/8/layout/radial6"/>
    <dgm:cxn modelId="{2E55BD25-7CA2-4F43-8B55-578967FE6AF1}" type="presParOf" srcId="{E63DFA38-BCE8-44F5-8FE3-6691C821FDB6}" destId="{8D2753A4-03AA-4952-851E-0D31C4AE1D0F}" srcOrd="9" destOrd="0" presId="urn:microsoft.com/office/officeart/2005/8/layout/radial6"/>
    <dgm:cxn modelId="{3397DC1D-FD50-4B55-9716-8DA6E1A71216}" type="presParOf" srcId="{E63DFA38-BCE8-44F5-8FE3-6691C821FDB6}" destId="{016B9BD8-CCE8-47CA-B4D1-E4F49138F031}" srcOrd="10" destOrd="0" presId="urn:microsoft.com/office/officeart/2005/8/layout/radial6"/>
    <dgm:cxn modelId="{0EBE88F7-201C-4844-A751-2D359FBB1E26}" type="presParOf" srcId="{E63DFA38-BCE8-44F5-8FE3-6691C821FDB6}" destId="{A1AA3E8B-C81A-4AFE-992B-2CF9FFBC2170}" srcOrd="11" destOrd="0" presId="urn:microsoft.com/office/officeart/2005/8/layout/radial6"/>
    <dgm:cxn modelId="{A4DD9778-17BA-41B0-B771-E0FDF55F289D}" type="presParOf" srcId="{E63DFA38-BCE8-44F5-8FE3-6691C821FDB6}" destId="{371BB02F-69B8-49ED-8070-87AF71DECEE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BB02F-69B8-49ED-8070-87AF71DECEED}">
      <dsp:nvSpPr>
        <dsp:cNvPr id="0" name=""/>
        <dsp:cNvSpPr/>
      </dsp:nvSpPr>
      <dsp:spPr>
        <a:xfrm>
          <a:off x="2060294" y="558978"/>
          <a:ext cx="4007410" cy="4007410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753A4-03AA-4952-851E-0D31C4AE1D0F}">
      <dsp:nvSpPr>
        <dsp:cNvPr id="0" name=""/>
        <dsp:cNvSpPr/>
      </dsp:nvSpPr>
      <dsp:spPr>
        <a:xfrm>
          <a:off x="2060294" y="558978"/>
          <a:ext cx="4007410" cy="4007410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DAB57-0784-41B1-9D1E-D2246BA26612}">
      <dsp:nvSpPr>
        <dsp:cNvPr id="0" name=""/>
        <dsp:cNvSpPr/>
      </dsp:nvSpPr>
      <dsp:spPr>
        <a:xfrm>
          <a:off x="2060294" y="558978"/>
          <a:ext cx="4007410" cy="4007410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DC8BD-1972-4B9E-9E77-5E3288EFED55}">
      <dsp:nvSpPr>
        <dsp:cNvPr id="0" name=""/>
        <dsp:cNvSpPr/>
      </dsp:nvSpPr>
      <dsp:spPr>
        <a:xfrm>
          <a:off x="2060294" y="558978"/>
          <a:ext cx="4007410" cy="4007410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F490E-7E75-46F8-8ADF-C4220989E346}">
      <dsp:nvSpPr>
        <dsp:cNvPr id="0" name=""/>
        <dsp:cNvSpPr/>
      </dsp:nvSpPr>
      <dsp:spPr>
        <a:xfrm>
          <a:off x="3141265" y="1639949"/>
          <a:ext cx="1845468" cy="184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Consortium Review of County processes for Council Compliance</a:t>
          </a:r>
          <a:endParaRPr lang="en-US" sz="1800" kern="1200" dirty="0"/>
        </a:p>
      </dsp:txBody>
      <dsp:txXfrm>
        <a:off x="3411528" y="1910212"/>
        <a:ext cx="1304942" cy="1304942"/>
      </dsp:txXfrm>
    </dsp:sp>
    <dsp:sp modelId="{CD9DDF65-2FED-47F8-B6AB-BE8B2FB20BF4}">
      <dsp:nvSpPr>
        <dsp:cNvPr id="0" name=""/>
        <dsp:cNvSpPr/>
      </dsp:nvSpPr>
      <dsp:spPr>
        <a:xfrm>
          <a:off x="3418085" y="-40429"/>
          <a:ext cx="1291828" cy="1291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OSA and Audit Review</a:t>
          </a:r>
          <a:endParaRPr lang="en-US" sz="1800" kern="1200" dirty="0"/>
        </a:p>
      </dsp:txBody>
      <dsp:txXfrm>
        <a:off x="3607269" y="148755"/>
        <a:ext cx="913460" cy="913460"/>
      </dsp:txXfrm>
    </dsp:sp>
    <dsp:sp modelId="{40B45458-90F4-40D0-BB64-5DD0A3D3AD22}">
      <dsp:nvSpPr>
        <dsp:cNvPr id="0" name=""/>
        <dsp:cNvSpPr/>
      </dsp:nvSpPr>
      <dsp:spPr>
        <a:xfrm>
          <a:off x="5335400" y="1916769"/>
          <a:ext cx="1371598" cy="1291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Address Findings</a:t>
          </a:r>
          <a:endParaRPr lang="en-US" sz="1800" kern="1200" dirty="0"/>
        </a:p>
      </dsp:txBody>
      <dsp:txXfrm>
        <a:off x="5536266" y="2105953"/>
        <a:ext cx="969866" cy="913460"/>
      </dsp:txXfrm>
    </dsp:sp>
    <dsp:sp modelId="{26033D53-7526-47DA-A1B9-D4D6DA68D97D}">
      <dsp:nvSpPr>
        <dsp:cNvPr id="0" name=""/>
        <dsp:cNvSpPr/>
      </dsp:nvSpPr>
      <dsp:spPr>
        <a:xfrm>
          <a:off x="3286758" y="3788366"/>
          <a:ext cx="1554482" cy="1463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Modify Terms &amp; Conditions</a:t>
          </a:r>
          <a:endParaRPr lang="en-US" sz="1800" kern="1200" dirty="0"/>
        </a:p>
      </dsp:txBody>
      <dsp:txXfrm>
        <a:off x="3514407" y="4002622"/>
        <a:ext cx="1099184" cy="1034522"/>
      </dsp:txXfrm>
    </dsp:sp>
    <dsp:sp modelId="{016B9BD8-CCE8-47CA-B4D1-E4F49138F031}">
      <dsp:nvSpPr>
        <dsp:cNvPr id="0" name=""/>
        <dsp:cNvSpPr/>
      </dsp:nvSpPr>
      <dsp:spPr>
        <a:xfrm>
          <a:off x="1421001" y="1916769"/>
          <a:ext cx="1371598" cy="1291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Update Annually</a:t>
          </a:r>
          <a:endParaRPr lang="en-US" sz="1800" kern="1200" dirty="0"/>
        </a:p>
      </dsp:txBody>
      <dsp:txXfrm>
        <a:off x="1621867" y="2105953"/>
        <a:ext cx="969866" cy="913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5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0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0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E79D-334A-427F-97D0-0398F8A465A0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3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dourte@balmoralgroup.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atavisual.balmoralgroup.us/GulfConsortiumProjects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atavisual.balmoralgroup.us/GulfConsortiumProject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visual.balmoralgroup.us/GulfConsortium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atavisual.balmoralgroup.us/GulfConsortiumProjects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9126" y="0"/>
            <a:ext cx="716028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570" y="3521871"/>
            <a:ext cx="8736623" cy="48040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Grant Application Preparation and Submission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78" y="1734720"/>
            <a:ext cx="3986541" cy="169428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35571" y="3909100"/>
            <a:ext cx="8736623" cy="48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/>
              <a:t>Coordinators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20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137161" y="5431536"/>
            <a:ext cx="11852426" cy="127101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20250" y="3304318"/>
            <a:ext cx="1995054" cy="314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bundle: Conceptual Design, Feasibility, Appraisal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bundle: Construction &amp; Acquisition</a:t>
            </a:r>
          </a:p>
          <a:p>
            <a:pPr>
              <a:lnSpc>
                <a:spcPts val="2300"/>
              </a:lnSpc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TBD – 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predicated on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Council approval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07565" y="3015733"/>
            <a:ext cx="73152" cy="33770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09065" y="2987445"/>
            <a:ext cx="70674" cy="3401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71170" y="3015733"/>
            <a:ext cx="73152" cy="33733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74860" y="3603227"/>
            <a:ext cx="185704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bundle</a:t>
            </a:r>
            <a:r>
              <a:rPr lang="en-US" sz="2000" dirty="0"/>
              <a:t>:</a:t>
            </a:r>
            <a:r>
              <a:rPr lang="en-US" sz="2000" dirty="0" smtClean="0"/>
              <a:t> Final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bundle: Monitoring &amp; </a:t>
            </a:r>
            <a:r>
              <a:rPr lang="en-US" sz="2000" dirty="0" err="1" smtClean="0"/>
              <a:t>Misc</a:t>
            </a:r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First SEP Amendment </a:t>
            </a:r>
            <a:endParaRPr lang="en-US" sz="2000" dirty="0"/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3/28/2019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6326" y="4221671"/>
            <a:ext cx="172188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bundle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  <a:r>
              <a:rPr lang="en-US" sz="2000" dirty="0"/>
              <a:t>Conceptual Design, Feasibility, Appraisal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6/13/2019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24358" y="4827778"/>
            <a:ext cx="1807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bundle: Construction, Acquisition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9/25/2019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4065" y="3015733"/>
            <a:ext cx="73152" cy="33733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680196" y="4526328"/>
            <a:ext cx="199801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Next group Grants from subrecipients: TBD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11/20/2019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558363" y="2987445"/>
            <a:ext cx="73769" cy="34073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4289" y="783913"/>
            <a:ext cx="112088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Proposed Bundling for Grant Delivery to RESTORE Council</a:t>
            </a:r>
          </a:p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Dates of Board meetings at which work is approved to proceed for grant preparation to Council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9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who does what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7390" y="947688"/>
            <a:ext cx="11774078" cy="5448694"/>
            <a:chOff x="207390" y="947688"/>
            <a:chExt cx="11774078" cy="5448694"/>
          </a:xfrm>
        </p:grpSpPr>
        <p:sp>
          <p:nvSpPr>
            <p:cNvPr id="12" name="Rectangle 11"/>
            <p:cNvSpPr/>
            <p:nvPr/>
          </p:nvSpPr>
          <p:spPr>
            <a:xfrm>
              <a:off x="207390" y="3672035"/>
              <a:ext cx="11774078" cy="272434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7390" y="947688"/>
              <a:ext cx="11774078" cy="27243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>
              <a:spLocks noChangeAspect="1"/>
            </p:cNvSpPr>
            <p:nvPr/>
          </p:nvSpPr>
          <p:spPr>
            <a:xfrm>
              <a:off x="1242331" y="1466677"/>
              <a:ext cx="2011680" cy="2011680"/>
            </a:xfrm>
            <a:prstGeom prst="hexagon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400" dirty="0" smtClean="0"/>
                <a:t>Receives approval for application development</a:t>
              </a:r>
              <a:endParaRPr lang="en-US" sz="1400" dirty="0"/>
            </a:p>
          </p:txBody>
        </p:sp>
        <p:sp>
          <p:nvSpPr>
            <p:cNvPr id="15" name="TextBox 14"/>
            <p:cNvSpPr txBox="1">
              <a:spLocks noChangeAspect="1"/>
            </p:cNvSpPr>
            <p:nvPr/>
          </p:nvSpPr>
          <p:spPr>
            <a:xfrm>
              <a:off x="3254011" y="1466677"/>
              <a:ext cx="2011680" cy="2011680"/>
            </a:xfrm>
            <a:prstGeom prst="hexagon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400" dirty="0" smtClean="0"/>
                <a:t>Requests applications; provides application instructions</a:t>
              </a:r>
              <a:endParaRPr lang="en-US" sz="1400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8045" y="3741684"/>
              <a:ext cx="917444" cy="878713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300" y="961048"/>
              <a:ext cx="1280160" cy="544068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1555423" y="1027696"/>
              <a:ext cx="1932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General Manager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95489" y="3672035"/>
              <a:ext cx="9371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County point-of-contact for Pot 3 project implementation</a:t>
              </a:r>
              <a:endParaRPr lang="en-US" dirty="0"/>
            </a:p>
          </p:txBody>
        </p:sp>
        <p:sp>
          <p:nvSpPr>
            <p:cNvPr id="20" name="TextBox 19"/>
            <p:cNvSpPr txBox="1">
              <a:spLocks/>
            </p:cNvSpPr>
            <p:nvPr/>
          </p:nvSpPr>
          <p:spPr>
            <a:xfrm>
              <a:off x="3261047" y="4191024"/>
              <a:ext cx="2011682" cy="2011680"/>
            </a:xfrm>
            <a:prstGeom prst="hexagon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400" dirty="0" smtClean="0"/>
                <a:t>Prepares application(s); submits to Gulf Consortium management</a:t>
              </a:r>
              <a:endParaRPr lang="en-US" sz="1400" dirty="0"/>
            </a:p>
          </p:txBody>
        </p:sp>
        <p:sp>
          <p:nvSpPr>
            <p:cNvPr id="21" name="TextBox 20"/>
            <p:cNvSpPr txBox="1">
              <a:spLocks noChangeAspect="1"/>
            </p:cNvSpPr>
            <p:nvPr/>
          </p:nvSpPr>
          <p:spPr>
            <a:xfrm>
              <a:off x="5272729" y="1466677"/>
              <a:ext cx="2011680" cy="2011680"/>
            </a:xfrm>
            <a:prstGeom prst="hexagon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200" dirty="0" smtClean="0"/>
                <a:t>Reviews for completeness; contracts for BAS if needed; combines like applications where appropriate</a:t>
              </a:r>
              <a:endParaRPr lang="en-US" sz="1200" dirty="0"/>
            </a:p>
          </p:txBody>
        </p:sp>
        <p:sp>
          <p:nvSpPr>
            <p:cNvPr id="22" name="TextBox 21"/>
            <p:cNvSpPr txBox="1">
              <a:spLocks noChangeAspect="1"/>
            </p:cNvSpPr>
            <p:nvPr/>
          </p:nvSpPr>
          <p:spPr>
            <a:xfrm>
              <a:off x="7291447" y="1466677"/>
              <a:ext cx="2011680" cy="2011680"/>
            </a:xfrm>
            <a:prstGeom prst="hexagon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200" dirty="0" smtClean="0"/>
                <a:t>Deliver aggregated grant applications through RESTORE Councils grant management system</a:t>
              </a:r>
              <a:endParaRPr lang="en-US" sz="1200" dirty="0"/>
            </a:p>
          </p:txBody>
        </p:sp>
        <p:sp>
          <p:nvSpPr>
            <p:cNvPr id="23" name="TextBox 22"/>
            <p:cNvSpPr txBox="1">
              <a:spLocks/>
            </p:cNvSpPr>
            <p:nvPr/>
          </p:nvSpPr>
          <p:spPr>
            <a:xfrm>
              <a:off x="5279766" y="4191024"/>
              <a:ext cx="2011682" cy="2011680"/>
            </a:xfrm>
            <a:prstGeom prst="hexagon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400" dirty="0" smtClean="0"/>
                <a:t>Provide additional information as needed</a:t>
              </a:r>
              <a:endParaRPr lang="en-US" sz="1400" dirty="0"/>
            </a:p>
          </p:txBody>
        </p:sp>
        <p:sp>
          <p:nvSpPr>
            <p:cNvPr id="24" name="TextBox 23"/>
            <p:cNvSpPr txBox="1">
              <a:spLocks noChangeAspect="1"/>
            </p:cNvSpPr>
            <p:nvPr/>
          </p:nvSpPr>
          <p:spPr>
            <a:xfrm>
              <a:off x="9310165" y="1466677"/>
              <a:ext cx="2011680" cy="2011680"/>
            </a:xfrm>
            <a:prstGeom prst="hexagon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400" dirty="0" smtClean="0"/>
                <a:t>Coordinate with RESTORE Council on notifications, clarifications; notice of award</a:t>
              </a:r>
              <a:endParaRPr lang="en-US" sz="1400" dirty="0"/>
            </a:p>
          </p:txBody>
        </p:sp>
        <p:sp>
          <p:nvSpPr>
            <p:cNvPr id="25" name="TextBox 24"/>
            <p:cNvSpPr txBox="1">
              <a:spLocks/>
            </p:cNvSpPr>
            <p:nvPr/>
          </p:nvSpPr>
          <p:spPr>
            <a:xfrm>
              <a:off x="9303127" y="4213034"/>
              <a:ext cx="2011682" cy="2011680"/>
            </a:xfrm>
            <a:prstGeom prst="hexagon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400" dirty="0" smtClean="0"/>
                <a:t>Provide additional information if needed; notice of subaward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6590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is needed to submit a subaward application?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guidance document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at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Executive Summary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Narrative (BAS)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Metrics information (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GIS shapefiles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Data Management Plan (BAS)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Observational Data Plan (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Online submittal form with attachments: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Attach all required documents as Word documents or pdf map and zipped shapefiles (for project location)</a:t>
            </a:r>
          </a:p>
        </p:txBody>
      </p:sp>
    </p:spTree>
    <p:extLst>
      <p:ext uri="{BB962C8B-B14F-4D97-AF65-F5344CB8AC3E}">
        <p14:creationId xmlns:p14="http://schemas.microsoft.com/office/powerpoint/2010/main" val="41121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50812"/>
          <a:stretch/>
        </p:blipFill>
        <p:spPr>
          <a:xfrm>
            <a:off x="638236" y="1627773"/>
            <a:ext cx="9015720" cy="41792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0957" y="2720072"/>
            <a:ext cx="3125997" cy="4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875284" y="868128"/>
            <a:ext cx="6114304" cy="6626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 rot="5400000">
            <a:off x="2202650" y="1614445"/>
            <a:ext cx="1353820" cy="2962275"/>
          </a:xfrm>
          <a:prstGeom prst="rightArrow">
            <a:avLst>
              <a:gd name="adj1" fmla="val 69355"/>
              <a:gd name="adj2" fmla="val 6016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4738" y="1060451"/>
            <a:ext cx="3454400" cy="1339850"/>
          </a:xfrm>
          <a:prstGeom prst="rect">
            <a:avLst/>
          </a:prstGeom>
          <a:solidFill>
            <a:srgbClr val="61A9A7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 Design &amp; Feasibility Study Grant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  100100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9373" y="4636705"/>
            <a:ext cx="1053224" cy="139065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1001005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$440,000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269077" y="4638293"/>
            <a:ext cx="1051560" cy="13890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1001029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$350,000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023012" y="4638293"/>
            <a:ext cx="1051560" cy="1389063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1001017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$100,000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682668" y="4781097"/>
            <a:ext cx="1051560" cy="124625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1001015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$650,000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19373" y="3732004"/>
            <a:ext cx="1053224" cy="1086069"/>
          </a:xfrm>
          <a:prstGeom prst="rect">
            <a:avLst/>
          </a:prstGeom>
          <a:solidFill>
            <a:srgbClr val="DEEAF6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 005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680471" y="3742817"/>
            <a:ext cx="1051560" cy="1051560"/>
          </a:xfrm>
          <a:prstGeom prst="rect">
            <a:avLst/>
          </a:prstGeom>
          <a:solidFill>
            <a:srgbClr val="DEEAF6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 015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023012" y="3732004"/>
            <a:ext cx="1051560" cy="1051560"/>
          </a:xfrm>
          <a:prstGeom prst="rect">
            <a:avLst/>
          </a:prstGeom>
          <a:solidFill>
            <a:srgbClr val="DEEAF6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 017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4269077" y="3732004"/>
            <a:ext cx="1051560" cy="1051560"/>
          </a:xfrm>
          <a:prstGeom prst="rect">
            <a:avLst/>
          </a:prstGeom>
          <a:solidFill>
            <a:srgbClr val="DEEAF6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 029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019330" y="760495"/>
            <a:ext cx="5376512" cy="1325563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Hypothetical Example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</a:br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Project </a:t>
            </a:r>
            <a:r>
              <a:rPr lang="en-US" alt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Accounting</a:t>
            </a:r>
            <a:endParaRPr lang="en-US" sz="4000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5895975" y="2176947"/>
            <a:ext cx="6075308" cy="4681053"/>
          </a:xfrm>
        </p:spPr>
        <p:txBody>
          <a:bodyPr>
            <a:normAutofit fontScale="77500" lnSpcReduction="2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Accounting tracks funds and payments separately as tasks under the Master Grant project number.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 017 can complete their portion of the </a:t>
            </a:r>
            <a:r>
              <a:rPr lang="en-US" alt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 to or after County No. 005, 015 or 029 (or any other combination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County No. 017 completes their Concept Design </a:t>
            </a:r>
            <a:r>
              <a:rPr lang="en-US" alt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is ready for their next </a:t>
            </a:r>
            <a:r>
              <a:rPr lang="en-US" alt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closeout procedures for their portion of the </a:t>
            </a:r>
            <a:r>
              <a:rPr lang="en-US" alt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be completed and filed and their next </a:t>
            </a:r>
            <a:r>
              <a:rPr lang="en-US" alt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subaward</a:t>
            </a:r>
            <a:r>
              <a:rPr lang="en-US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for Final Design or for a new Concept Design if the first proved infeasible – would be prepared. The remaining counties are not impacted.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Post-award issues for programmatic grants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671612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-1" y="737067"/>
            <a:ext cx="12080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Gulf Consortium OSA and subrecipient OSAs and audits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47823436"/>
              </p:ext>
            </p:extLst>
          </p:nvPr>
        </p:nvGraphicFramePr>
        <p:xfrm>
          <a:off x="2234254" y="1515650"/>
          <a:ext cx="8128000" cy="521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Questions…</a:t>
            </a:r>
            <a:endParaRPr lang="en-US" sz="40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465" y="2319818"/>
            <a:ext cx="107530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Contact: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Daniel Dourte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407.629.2185 ext. 113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ddourte@balmoralgroup.us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Overview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1997" y="1318452"/>
            <a:ext cx="87508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Which projects should get started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Timing/schedule of subaward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 needed for complete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to submit an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Post-award tracking within programmatic grants</a:t>
            </a:r>
          </a:p>
          <a:p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7160" y="4389118"/>
            <a:ext cx="5669280" cy="1463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762" y="5510784"/>
            <a:ext cx="8817102" cy="10058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1168" y="944618"/>
            <a:ext cx="4846320" cy="28501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8036" y="1698078"/>
            <a:ext cx="4055364" cy="10908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1188" y="2876341"/>
            <a:ext cx="461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milestones, start years, cost, goals, funding sources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212080" y="2468880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808" y="1358371"/>
            <a:ext cx="5486400" cy="303594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464808" y="4394311"/>
            <a:ext cx="4613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 for project details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36411" y="924138"/>
            <a:ext cx="5797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http://datavisual.balmoralgroup.us/GulfConsortiumProjects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5400000">
            <a:off x="9826752" y="4715256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16936" y="5582721"/>
            <a:ext cx="875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Better, faster decisions on grant timing, readiness, bundling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Transparent tracking of progress and changes</a:t>
            </a:r>
          </a:p>
          <a:p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8590" y="4461056"/>
            <a:ext cx="55024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GOAL:</a:t>
            </a: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Efficient, accurate grant application preparation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5883" y="944618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Dashboard for Project 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77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664254"/>
              </p:ext>
            </p:extLst>
          </p:nvPr>
        </p:nvGraphicFramePr>
        <p:xfrm>
          <a:off x="254039" y="1948434"/>
          <a:ext cx="6503123" cy="245173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347196">
                  <a:extLst>
                    <a:ext uri="{9D8B030D-6E8A-4147-A177-3AD203B41FA5}">
                      <a16:colId xmlns:a16="http://schemas.microsoft.com/office/drawing/2014/main" val="2654229991"/>
                    </a:ext>
                  </a:extLst>
                </a:gridCol>
                <a:gridCol w="1817049">
                  <a:extLst>
                    <a:ext uri="{9D8B030D-6E8A-4147-A177-3AD203B41FA5}">
                      <a16:colId xmlns:a16="http://schemas.microsoft.com/office/drawing/2014/main" val="3642756110"/>
                    </a:ext>
                  </a:extLst>
                </a:gridCol>
                <a:gridCol w="1338878">
                  <a:extLst>
                    <a:ext uri="{9D8B030D-6E8A-4147-A177-3AD203B41FA5}">
                      <a16:colId xmlns:a16="http://schemas.microsoft.com/office/drawing/2014/main" val="299163193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Milestone type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Number of milestones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Pot 3 cost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44652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Conceptual Design and Feasibility Study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8,449,463 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095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feasibility studies and/or appraisal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590,000 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0226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Design and Permitting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14,411,132 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961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Monitoring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4,603,150 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4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485,000 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0184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24,600,131 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045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 - reef restoration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1,370,000 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413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Sewer Access Fees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1,424,500 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51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acquisition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23,850,000 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2254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79,783,376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004308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54039" y="944650"/>
            <a:ext cx="8659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Grouped/bundled by like milestone types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54948" y="1758392"/>
            <a:ext cx="460036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Why these groups?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Streamline initial grant applications going to RESTORE Council in order to expedite their review – to get things going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Grouping by similar milestones allows for bundling of projects with similar documentation requirements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4039" y="4688451"/>
            <a:ext cx="54785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Colors indicate additional level of aggregation to streamline grants to Council: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171535"/>
              </p:ext>
            </p:extLst>
          </p:nvPr>
        </p:nvGraphicFramePr>
        <p:xfrm>
          <a:off x="406438" y="5471729"/>
          <a:ext cx="1211347" cy="112493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211347">
                  <a:extLst>
                    <a:ext uri="{9D8B030D-6E8A-4147-A177-3AD203B41FA5}">
                      <a16:colId xmlns:a16="http://schemas.microsoft.com/office/drawing/2014/main" val="2654229991"/>
                    </a:ext>
                  </a:extLst>
                </a:gridCol>
              </a:tblGrid>
              <a:tr h="28123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09583"/>
                  </a:ext>
                </a:extLst>
              </a:tr>
              <a:tr h="28123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96129"/>
                  </a:ext>
                </a:extLst>
              </a:tr>
              <a:tr h="28123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4889"/>
                  </a:ext>
                </a:extLst>
              </a:tr>
              <a:tr h="28123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04584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17785" y="5460797"/>
            <a:ext cx="43258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Early design, feasibility, appraisal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Monitoring and miscellaneous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Construction and acquisition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4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95" y="2056300"/>
            <a:ext cx="4924425" cy="40290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95995" y="1232104"/>
            <a:ext cx="10270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hlinkClick r:id="rId4"/>
              </a:rPr>
              <a:t>http://datavisual.balmoralgroup.us/GulfConsortiumProjects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3152" y="1220646"/>
            <a:ext cx="8659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Result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1647" y="1866977"/>
            <a:ext cx="1045979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 upper limit on project milestones for which grant application development can begin 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 expected milestone costs below the current Pot 3 FL trust fund amount: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73,917,036 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ALL grants for ALL milestones identified with 2019-2020 start date were delivered to RESTORE Council in early 2019 – there is some risk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grant amounts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($79,783,376 total) would exceed available trust fund total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See </a:t>
            </a: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://datavisual.balmoralgroup.us/GulfConsortiumProjects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review implementation milestones identified for potential grant application preparation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216" y="1302920"/>
            <a:ext cx="1828800" cy="1828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339" y="1281929"/>
            <a:ext cx="3657600" cy="1554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160" y="886969"/>
            <a:ext cx="3657600" cy="35031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>
            <a:off x="3468194" y="1849454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930836" y="2930702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3851527" y="3187118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749825" y="2681131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285314" y="1302920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376754" y="1570616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22276" y="3476667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742521" y="2111220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813898" y="2391582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8847115" y="2473839"/>
            <a:ext cx="1291045" cy="5486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8742956" y="1482870"/>
            <a:ext cx="1291045" cy="5486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8951335" y="1948963"/>
            <a:ext cx="1291045" cy="5486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50098" y="4402845"/>
            <a:ext cx="45645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Subrecipients: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subaward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application preparation for project milestones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81420" y="4022632"/>
            <a:ext cx="43901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Gulf Consortium: application review/assessment, BAS where needed, aggregation of grant applications by like milestones to expedite Council review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3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137161" y="5550408"/>
            <a:ext cx="11852426" cy="127101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39604" y="4986427"/>
            <a:ext cx="1995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Applications from subrecipients: deadline #1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1/31/2019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1846" y="5044421"/>
            <a:ext cx="91440" cy="14671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88299" y="5040760"/>
            <a:ext cx="91440" cy="14671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62474" y="5040760"/>
            <a:ext cx="91440" cy="14671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09065" y="4992957"/>
            <a:ext cx="1857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Applications </a:t>
            </a:r>
            <a:r>
              <a:rPr lang="en-US" sz="1200" dirty="0" smtClean="0"/>
              <a:t>from subrecipients: deadline #2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2/14/2019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86641" y="5014715"/>
            <a:ext cx="1955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Applications </a:t>
            </a:r>
            <a:r>
              <a:rPr lang="en-US" sz="1200" dirty="0" smtClean="0"/>
              <a:t>from subrecipients: deadline #3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4/26/2019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11871" y="5014582"/>
            <a:ext cx="1998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Applications </a:t>
            </a:r>
            <a:r>
              <a:rPr lang="en-US" sz="1200" dirty="0" smtClean="0"/>
              <a:t>from subrecipients: deadline #4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8/16/2019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4066" y="5040760"/>
            <a:ext cx="91440" cy="14671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731372" y="5014582"/>
            <a:ext cx="1998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Applications </a:t>
            </a:r>
            <a:r>
              <a:rPr lang="en-US" sz="1200" dirty="0" smtClean="0"/>
              <a:t>from subrecipients: deadline #5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10/4/2019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703567" y="5040760"/>
            <a:ext cx="91440" cy="14671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898727"/>
            <a:ext cx="12080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Proposed rolling deadlines for subaward applications to be delivered to Consortium:</a:t>
            </a:r>
          </a:p>
        </p:txBody>
      </p:sp>
      <p:sp>
        <p:nvSpPr>
          <p:cNvPr id="2" name="Rectangle 1"/>
          <p:cNvSpPr/>
          <p:nvPr/>
        </p:nvSpPr>
        <p:spPr>
          <a:xfrm>
            <a:off x="682196" y="2070703"/>
            <a:ext cx="1075305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To allow sufficient time for transfer of funds from Trust Fund to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To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reduce the number of grants received by RESTORE Council, in order to expedite Council responses to grant packages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To allow for predictable planning of work effort and approvals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To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allow Gulf Consortium grants to proceed and not be delayed by subrecipient grants that are not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ready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35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-1" y="737067"/>
            <a:ext cx="12080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Gulf Consortium Board approval of grant applications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706032" y="1295476"/>
            <a:ext cx="90710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To ensure all counties are in agreement on the projects moving forward to implementation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216" y="3773562"/>
            <a:ext cx="1828800" cy="1828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339" y="3752571"/>
            <a:ext cx="3657600" cy="15544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160" y="3357611"/>
            <a:ext cx="3657600" cy="3503187"/>
          </a:xfrm>
          <a:prstGeom prst="rect">
            <a:avLst/>
          </a:prstGeom>
        </p:spPr>
      </p:pic>
      <p:sp>
        <p:nvSpPr>
          <p:cNvPr id="21" name="Right Arrow 20"/>
          <p:cNvSpPr/>
          <p:nvPr/>
        </p:nvSpPr>
        <p:spPr>
          <a:xfrm>
            <a:off x="3468194" y="4320096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930836" y="5401344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851527" y="5657760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749825" y="5151773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285314" y="3773562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376754" y="4041258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022276" y="5947309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3742521" y="4581862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3813898" y="4862224"/>
            <a:ext cx="1291045" cy="29865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8847115" y="4944481"/>
            <a:ext cx="1291045" cy="5486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8742956" y="3953512"/>
            <a:ext cx="1291045" cy="5486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8951335" y="4419605"/>
            <a:ext cx="1291045" cy="5486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31097" y="2103168"/>
            <a:ext cx="76938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Project Data (to determine the pool of project milestones to proceed with)</a:t>
            </a:r>
          </a:p>
          <a:p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datavisual.balmoralgroup.us/GulfConsortiumProjects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5400000">
            <a:off x="3396750" y="2936325"/>
            <a:ext cx="937538" cy="64008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937525" y="3008457"/>
            <a:ext cx="401077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Board Review and Action 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(at each Board meeting)</a:t>
            </a:r>
          </a:p>
        </p:txBody>
      </p:sp>
      <p:sp>
        <p:nvSpPr>
          <p:cNvPr id="38" name="Right Arrow 37"/>
          <p:cNvSpPr/>
          <p:nvPr/>
        </p:nvSpPr>
        <p:spPr>
          <a:xfrm rot="5400000">
            <a:off x="5747800" y="3717324"/>
            <a:ext cx="548640" cy="64008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42521" y="6223629"/>
            <a:ext cx="4186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Subaward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applications from subrecipients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264505" y="5648665"/>
            <a:ext cx="3780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Grant applications bundled to Council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1039</Words>
  <Application>Microsoft Office PowerPoint</Application>
  <PresentationFormat>Widescreen</PresentationFormat>
  <Paragraphs>187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Hypothetical Example Grant Project Accounting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Dourte</dc:creator>
  <cp:lastModifiedBy>Daniel Dourte</cp:lastModifiedBy>
  <cp:revision>71</cp:revision>
  <dcterms:created xsi:type="dcterms:W3CDTF">2018-11-08T18:34:48Z</dcterms:created>
  <dcterms:modified xsi:type="dcterms:W3CDTF">2018-12-03T15:54:11Z</dcterms:modified>
</cp:coreProperties>
</file>