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3"/>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Arial Narrow"/>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ialNarrow-bold.fntdata"/><Relationship Id="rId30" Type="http://schemas.openxmlformats.org/officeDocument/2006/relationships/font" Target="fonts/ArialNarrow-regular.fntdata"/><Relationship Id="rId11" Type="http://schemas.openxmlformats.org/officeDocument/2006/relationships/slide" Target="slides/slide6.xml"/><Relationship Id="rId33" Type="http://schemas.openxmlformats.org/officeDocument/2006/relationships/font" Target="fonts/ArialNarrow-boldItalic.fntdata"/><Relationship Id="rId10" Type="http://schemas.openxmlformats.org/officeDocument/2006/relationships/slide" Target="slides/slide5.xml"/><Relationship Id="rId32" Type="http://schemas.openxmlformats.org/officeDocument/2006/relationships/font" Target="fonts/ArialNarrow-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hitehouse.gov/sites/default/files/microsites/ostp/ostp_public_access_memo_2013.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4: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3" name="Google Shape;173;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1f46066f55_0_260: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63" name="Google Shape;263;g1f46066f55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64" name="Google Shape;264;g1f46066f55_0_26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14: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1" marL="0" rtl="0">
              <a:spcBef>
                <a:spcPts val="0"/>
              </a:spcBef>
              <a:spcAft>
                <a:spcPts val="0"/>
              </a:spcAft>
              <a:buClr>
                <a:schemeClr val="dk1"/>
              </a:buClr>
              <a:buFont typeface="Calibri"/>
              <a:buNone/>
            </a:pPr>
            <a:r>
              <a:rPr lang="en-US"/>
              <a:t>Why Observational Data Plans and Data Management Plans?: </a:t>
            </a:r>
            <a:endParaRPr b="0" i="0" sz="1200" u="none" cap="none" strike="noStrike">
              <a:solidFill>
                <a:schemeClr val="dk1"/>
              </a:solidFill>
              <a:latin typeface="Calibri"/>
              <a:ea typeface="Calibri"/>
              <a:cs typeface="Calibri"/>
              <a:sym typeface="Calibri"/>
            </a:endParaRPr>
          </a:p>
        </p:txBody>
      </p:sp>
      <p:sp>
        <p:nvSpPr>
          <p:cNvPr id="271" name="Google Shape;271;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7: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Font typeface="Calibri"/>
              <a:buNone/>
            </a:pPr>
            <a:r>
              <a:rPr lang="en-US"/>
              <a:t>Why Observational Data Plans and Data Management Plans?: 1) </a:t>
            </a:r>
            <a:r>
              <a:rPr b="0" i="0" lang="en-US" u="none" cap="none" strike="noStrike">
                <a:solidFill>
                  <a:schemeClr val="dk1"/>
                </a:solidFill>
                <a:latin typeface="Calibri"/>
                <a:ea typeface="Calibri"/>
                <a:cs typeface="Calibri"/>
                <a:sym typeface="Calibri"/>
              </a:rPr>
              <a:t>OMB Memorandum: “requires agencies to collect or create information in a way that supports downstream information processing and dissemination activities. This includes using machine­ readable and open formats, data standards, and common core and extensible metadata for all new information creation and collection efforts.” </a:t>
            </a:r>
            <a:endParaRPr/>
          </a:p>
          <a:p>
            <a:pPr indent="0" lvl="1" marL="0" marR="0" rtl="0" algn="l">
              <a:lnSpc>
                <a:spcPct val="100000"/>
              </a:lnSpc>
              <a:spcBef>
                <a:spcPts val="720"/>
              </a:spcBef>
              <a:spcAft>
                <a:spcPts val="0"/>
              </a:spcAft>
              <a:buClr>
                <a:schemeClr val="dk1"/>
              </a:buClr>
              <a:buFont typeface="Calibri"/>
              <a:buNone/>
            </a:pPr>
            <a:r>
              <a:rPr b="0" i="0" lang="en-US" u="none" cap="none" strike="noStrike">
                <a:solidFill>
                  <a:schemeClr val="dk1"/>
                </a:solidFill>
                <a:latin typeface="Calibri"/>
                <a:ea typeface="Calibri"/>
                <a:cs typeface="Calibri"/>
                <a:sym typeface="Calibri"/>
              </a:rPr>
              <a:t>White House </a:t>
            </a:r>
            <a:r>
              <a:rPr b="0" i="0" lang="en-US" u="sng" cap="none" strike="noStrike">
                <a:solidFill>
                  <a:schemeClr val="hlink"/>
                </a:solidFill>
                <a:latin typeface="Calibri"/>
                <a:ea typeface="Calibri"/>
                <a:cs typeface="Calibri"/>
                <a:sym typeface="Calibri"/>
                <a:hlinkClick r:id="rId2"/>
              </a:rPr>
              <a:t>Office of Science and Technology Policy Memorandum</a:t>
            </a:r>
            <a:r>
              <a:rPr b="0" i="0" lang="en-US" u="none" cap="none" strike="noStrike">
                <a:solidFill>
                  <a:schemeClr val="dk1"/>
                </a:solidFill>
                <a:latin typeface="Calibri"/>
                <a:ea typeface="Calibri"/>
                <a:cs typeface="Calibri"/>
                <a:sym typeface="Calibri"/>
              </a:rPr>
              <a:t> “Increasing Access to the Results of Federally Funded Scientific Research” (22 February 2013) </a:t>
            </a:r>
            <a:endParaRPr/>
          </a:p>
          <a:p>
            <a:pPr indent="0" lvl="1" marL="457200" marR="0" rtl="0" algn="l">
              <a:spcBef>
                <a:spcPts val="540"/>
              </a:spcBef>
              <a:spcAft>
                <a:spcPts val="0"/>
              </a:spcAft>
              <a:buClr>
                <a:schemeClr val="dk1"/>
              </a:buClr>
              <a:buFont typeface="Calibri"/>
              <a:buNone/>
            </a:pPr>
            <a:r>
              <a:rPr b="0" i="0" lang="en-US" u="none" cap="none" strike="noStrike">
                <a:solidFill>
                  <a:schemeClr val="dk1"/>
                </a:solidFill>
                <a:latin typeface="Calibri"/>
                <a:ea typeface="Calibri"/>
                <a:cs typeface="Calibri"/>
                <a:sym typeface="Calibri"/>
              </a:rPr>
              <a:t>                              </a:t>
            </a:r>
            <a:endParaRPr/>
          </a:p>
          <a:p>
            <a:pPr indent="0" lvl="1" marL="0" marR="0" rtl="0" algn="l">
              <a:lnSpc>
                <a:spcPct val="100000"/>
              </a:lnSpc>
              <a:spcBef>
                <a:spcPts val="660"/>
              </a:spcBef>
              <a:spcAft>
                <a:spcPts val="0"/>
              </a:spcAft>
              <a:buClr>
                <a:schemeClr val="dk1"/>
              </a:buClr>
              <a:buFont typeface="Calibri"/>
              <a:buNone/>
            </a:pPr>
            <a:r>
              <a:t/>
            </a:r>
            <a:endParaRPr b="0" i="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i="0" u="none" cap="none" strike="noStrike">
              <a:solidFill>
                <a:schemeClr val="dk1"/>
              </a:solidFill>
              <a:latin typeface="Calibri"/>
              <a:ea typeface="Calibri"/>
              <a:cs typeface="Calibri"/>
              <a:sym typeface="Calibri"/>
            </a:endParaRPr>
          </a:p>
        </p:txBody>
      </p:sp>
      <p:sp>
        <p:nvSpPr>
          <p:cNvPr id="278" name="Google Shape;27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1f46066f55_0_98: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1f46066f55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US">
                <a:latin typeface="Arial"/>
                <a:ea typeface="Arial"/>
                <a:cs typeface="Arial"/>
                <a:sym typeface="Arial"/>
              </a:rPr>
              <a:t>2: Help us meet the RESTORE Council goal of Comprehensive Gulf Restoration. </a:t>
            </a:r>
            <a:endParaRPr b="0" i="0" sz="1200" u="none" cap="none" strike="noStrike">
              <a:solidFill>
                <a:schemeClr val="dk1"/>
              </a:solidFill>
              <a:latin typeface="Arial"/>
              <a:ea typeface="Arial"/>
              <a:cs typeface="Arial"/>
              <a:sym typeface="Arial"/>
            </a:endParaRPr>
          </a:p>
        </p:txBody>
      </p:sp>
      <p:sp>
        <p:nvSpPr>
          <p:cNvPr id="285" name="Google Shape;285;g1f46066f55_0_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Every project will require an ODP and an DMP - so if you have 10 different projects that means 10 different Project narratives and 10 different ODPs and DMPs. In addition to the  monitoring to meet measure those benefits. </a:t>
            </a:r>
            <a:endParaRPr/>
          </a:p>
        </p:txBody>
      </p:sp>
      <p:sp>
        <p:nvSpPr>
          <p:cNvPr id="326" name="Google Shape;326;p16: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332" name="Google Shape;332;p17: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p18: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360"/>
              </a:spcBef>
              <a:spcAft>
                <a:spcPts val="0"/>
              </a:spcAft>
              <a:buNone/>
            </a:pPr>
            <a:r>
              <a:rPr b="1" lang="en-US"/>
              <a:t>Stormwater and Wastewater Infrastructure Example</a:t>
            </a:r>
            <a:endParaRPr b="1"/>
          </a:p>
          <a:p>
            <a:pPr indent="0" lvl="0" marL="0" marR="0" rtl="0" algn="l">
              <a:spcBef>
                <a:spcPts val="360"/>
              </a:spcBef>
              <a:spcAft>
                <a:spcPts val="0"/>
              </a:spcAft>
              <a:buNone/>
            </a:pPr>
            <a:r>
              <a:rPr b="1" lang="en-US"/>
              <a:t>Make sure the reference to “umbrella” metric is what is expected in RAAMS.</a:t>
            </a:r>
            <a:endParaRPr b="1"/>
          </a:p>
        </p:txBody>
      </p:sp>
      <p:sp>
        <p:nvSpPr>
          <p:cNvPr id="340" name="Google Shape;340;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346" name="Google Shape;346;p20: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352" name="Google Shape;352;p21: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359" name="Google Shape;359;p22: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1f474b49b4_0_19: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0" name="Google Shape;180;g1f474b49b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81" name="Google Shape;181;g1f474b49b4_0_1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366" name="Google Shape;366;p23: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373" name="Google Shape;373;p24: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1dfb42d62d_1_35: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79" name="Google Shape;379;g1dfb42d62d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rPr lang="en-US"/>
              <a:t>You might want to state here that at the SEP stage, they are listing their projects.</a:t>
            </a:r>
            <a:endParaRPr/>
          </a:p>
          <a:p>
            <a:pPr indent="-381000" lvl="0" marL="457200" rtl="0">
              <a:lnSpc>
                <a:spcPct val="115000"/>
              </a:lnSpc>
              <a:spcBef>
                <a:spcPts val="0"/>
              </a:spcBef>
              <a:spcAft>
                <a:spcPts val="0"/>
              </a:spcAft>
              <a:buClr>
                <a:schemeClr val="dk1"/>
              </a:buClr>
              <a:buSzPts val="2400"/>
              <a:buFont typeface="Calibri"/>
              <a:buChar char="●"/>
            </a:pPr>
            <a:r>
              <a:rPr lang="en-US" sz="2400"/>
              <a:t>First Step: SEP</a:t>
            </a:r>
            <a:endParaRPr sz="2400"/>
          </a:p>
          <a:p>
            <a:pPr indent="-381000" lvl="1" marL="914400" rtl="0">
              <a:lnSpc>
                <a:spcPct val="115000"/>
              </a:lnSpc>
              <a:spcBef>
                <a:spcPts val="0"/>
              </a:spcBef>
              <a:spcAft>
                <a:spcPts val="0"/>
              </a:spcAft>
              <a:buClr>
                <a:schemeClr val="dk1"/>
              </a:buClr>
              <a:buSzPts val="2400"/>
              <a:buFont typeface="Calibri"/>
              <a:buChar char="○"/>
            </a:pPr>
            <a:r>
              <a:rPr lang="en-US" sz="2400"/>
              <a:t>SEP is submitted to the Council </a:t>
            </a:r>
            <a:endParaRPr sz="2400"/>
          </a:p>
          <a:p>
            <a:pPr indent="-381000" lvl="1" marL="914400" rtl="0">
              <a:lnSpc>
                <a:spcPct val="115000"/>
              </a:lnSpc>
              <a:spcBef>
                <a:spcPts val="0"/>
              </a:spcBef>
              <a:spcAft>
                <a:spcPts val="0"/>
              </a:spcAft>
              <a:buClr>
                <a:schemeClr val="dk1"/>
              </a:buClr>
              <a:buSzPts val="2400"/>
              <a:buFont typeface="Calibri"/>
              <a:buChar char="○"/>
            </a:pPr>
            <a:r>
              <a:rPr lang="en-US" sz="2400"/>
              <a:t>Council staff reviews and submit recommendation to Chair of the Council</a:t>
            </a:r>
            <a:endParaRPr sz="2400"/>
          </a:p>
          <a:p>
            <a:pPr indent="-381000" lvl="1" marL="914400" rtl="0">
              <a:lnSpc>
                <a:spcPct val="115000"/>
              </a:lnSpc>
              <a:spcBef>
                <a:spcPts val="0"/>
              </a:spcBef>
              <a:spcAft>
                <a:spcPts val="0"/>
              </a:spcAft>
              <a:buClr>
                <a:schemeClr val="dk1"/>
              </a:buClr>
              <a:buSzPts val="2400"/>
              <a:buFont typeface="Calibri"/>
              <a:buChar char="○"/>
            </a:pPr>
            <a:r>
              <a:rPr lang="en-US" sz="2400"/>
              <a:t>Chair approves/disapproves the SEP</a:t>
            </a:r>
            <a:endParaRPr sz="2400"/>
          </a:p>
          <a:p>
            <a:pPr indent="-381000" lvl="0" marL="457200" rtl="0">
              <a:lnSpc>
                <a:spcPct val="115000"/>
              </a:lnSpc>
              <a:spcBef>
                <a:spcPts val="0"/>
              </a:spcBef>
              <a:spcAft>
                <a:spcPts val="0"/>
              </a:spcAft>
              <a:buClr>
                <a:schemeClr val="dk1"/>
              </a:buClr>
              <a:buSzPts val="2400"/>
              <a:buFont typeface="Calibri"/>
              <a:buChar char="●"/>
            </a:pPr>
            <a:r>
              <a:rPr lang="en-US" sz="2400"/>
              <a:t>Second Step: Funding for Individual Activities/Projects</a:t>
            </a:r>
            <a:endParaRPr sz="2400"/>
          </a:p>
          <a:p>
            <a:pPr indent="-381000" lvl="1" marL="914400" rtl="0">
              <a:lnSpc>
                <a:spcPct val="115000"/>
              </a:lnSpc>
              <a:spcBef>
                <a:spcPts val="0"/>
              </a:spcBef>
              <a:spcAft>
                <a:spcPts val="0"/>
              </a:spcAft>
              <a:buClr>
                <a:schemeClr val="dk1"/>
              </a:buClr>
              <a:buSzPts val="2400"/>
              <a:buFont typeface="Calibri"/>
              <a:buChar char="○"/>
            </a:pPr>
            <a:r>
              <a:rPr lang="en-US" sz="2400"/>
              <a:t>If SEP is approved, individual projects are submitted into the Council’s Restoration Assistance and Awards Management System (RAAMS) for funding as a Grant</a:t>
            </a:r>
            <a:endParaRPr sz="2400"/>
          </a:p>
          <a:p>
            <a:pPr indent="0" lvl="0" marL="0" rtl="0" algn="ctr">
              <a:lnSpc>
                <a:spcPct val="115000"/>
              </a:lnSpc>
              <a:spcBef>
                <a:spcPts val="0"/>
              </a:spcBef>
              <a:spcAft>
                <a:spcPts val="0"/>
              </a:spcAft>
              <a:buNone/>
            </a:pPr>
            <a:r>
              <a:rPr b="1" lang="en-US" sz="3000">
                <a:solidFill>
                  <a:schemeClr val="dk2"/>
                </a:solidFill>
                <a:latin typeface="Arial Narrow"/>
                <a:ea typeface="Arial Narrow"/>
                <a:cs typeface="Arial Narrow"/>
                <a:sym typeface="Arial Narrow"/>
              </a:rPr>
              <a:t>ALL Projects &amp; Programs are to be based on the </a:t>
            </a:r>
            <a:endParaRPr sz="3000">
              <a:latin typeface="Arial Narrow"/>
              <a:ea typeface="Arial Narrow"/>
              <a:cs typeface="Arial Narrow"/>
              <a:sym typeface="Arial Narrow"/>
            </a:endParaRPr>
          </a:p>
          <a:p>
            <a:pPr indent="0" lvl="0" marL="0" rtl="0" algn="ctr">
              <a:spcBef>
                <a:spcPts val="0"/>
              </a:spcBef>
              <a:spcAft>
                <a:spcPts val="0"/>
              </a:spcAft>
              <a:buNone/>
            </a:pPr>
            <a:r>
              <a:rPr b="1" i="1" lang="en-US" sz="3000" u="sng">
                <a:solidFill>
                  <a:schemeClr val="dk2"/>
                </a:solidFill>
                <a:latin typeface="Arial Narrow"/>
                <a:ea typeface="Arial Narrow"/>
                <a:cs typeface="Arial Narrow"/>
                <a:sym typeface="Arial Narrow"/>
              </a:rPr>
              <a:t>Best Available Science (BAS)</a:t>
            </a:r>
            <a:endParaRPr/>
          </a:p>
          <a:p>
            <a:pPr indent="0" lvl="0" marL="0" rtl="0">
              <a:spcBef>
                <a:spcPts val="360"/>
              </a:spcBef>
              <a:spcAft>
                <a:spcPts val="0"/>
              </a:spcAft>
              <a:buNone/>
            </a:pPr>
            <a:r>
              <a:t/>
            </a:r>
            <a:endParaRPr/>
          </a:p>
          <a:p>
            <a:pPr indent="0" lvl="0" marL="0" rtl="0">
              <a:spcBef>
                <a:spcPts val="360"/>
              </a:spcBef>
              <a:spcAft>
                <a:spcPts val="0"/>
              </a:spcAft>
              <a:buNone/>
            </a:pPr>
            <a:r>
              <a:rPr lang="en-US"/>
              <a:t>At the grants stage they provide all the nitty gritty details.</a:t>
            </a:r>
            <a:endParaRPr/>
          </a:p>
        </p:txBody>
      </p:sp>
      <p:sp>
        <p:nvSpPr>
          <p:cNvPr id="380" name="Google Shape;380;g1dfb42d62d_1_3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1f474b49b4_0_38: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03" name="Google Shape;403;g1f474b49b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US" sz="1100">
                <a:solidFill>
                  <a:srgbClr val="32426F"/>
                </a:solidFill>
                <a:latin typeface="Arial"/>
                <a:ea typeface="Arial"/>
                <a:cs typeface="Arial"/>
                <a:sym typeface="Arial"/>
              </a:rPr>
              <a:t> </a:t>
            </a:r>
            <a:endParaRPr sz="1100">
              <a:solidFill>
                <a:srgbClr val="32426F"/>
              </a:solidFill>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rPr lang="en-US" sz="1100">
                <a:solidFill>
                  <a:srgbClr val="6C6A28"/>
                </a:solidFill>
                <a:latin typeface="Arial"/>
                <a:ea typeface="Arial"/>
                <a:cs typeface="Arial"/>
                <a:sym typeface="Arial"/>
              </a:rPr>
              <a:t>A. Has the applicant made a reasonable determination that the proposal is based on science that uses peer-reviewed and publicly available data?</a:t>
            </a:r>
            <a:endParaRPr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rPr lang="en-US" sz="1100">
                <a:solidFill>
                  <a:srgbClr val="6C6A28"/>
                </a:solidFill>
                <a:latin typeface="Arial"/>
                <a:ea typeface="Arial"/>
                <a:cs typeface="Arial"/>
                <a:sym typeface="Arial"/>
              </a:rPr>
              <a:t>B. Has the applicant made a reasonable determination that the proposal is based on science that maximizes the quality, objectivity, and integrity of information (including, as applicable, statistical information)?</a:t>
            </a:r>
            <a:endParaRPr sz="1100">
              <a:latin typeface="Arial"/>
              <a:ea typeface="Arial"/>
              <a:cs typeface="Arial"/>
              <a:sym typeface="Arial"/>
            </a:endParaRPr>
          </a:p>
          <a:p>
            <a:pPr indent="0" lvl="0" marL="0" rtl="0">
              <a:lnSpc>
                <a:spcPct val="115000"/>
              </a:lnSpc>
              <a:spcBef>
                <a:spcPts val="0"/>
              </a:spcBef>
              <a:spcAft>
                <a:spcPts val="0"/>
              </a:spcAft>
              <a:buNone/>
            </a:pPr>
            <a:r>
              <a:rPr lang="en-US" sz="1100">
                <a:solidFill>
                  <a:srgbClr val="6C6A28"/>
                </a:solidFill>
                <a:latin typeface="Arial"/>
                <a:ea typeface="Arial"/>
                <a:cs typeface="Arial"/>
                <a:sym typeface="Arial"/>
              </a:rPr>
              <a:t>C. Has the applicant made a reasonable determination that the proposal is based on science that clearly documents and communicates risks and uncertainties in the scientific basis for such projects? </a:t>
            </a:r>
            <a:endParaRPr sz="1100">
              <a:solidFill>
                <a:srgbClr val="6C6A28"/>
              </a:solidFill>
              <a:latin typeface="Arial"/>
              <a:ea typeface="Arial"/>
              <a:cs typeface="Arial"/>
              <a:sym typeface="Arial"/>
            </a:endParaRPr>
          </a:p>
          <a:p>
            <a:pPr indent="0" lvl="0" marL="0" rtl="0">
              <a:lnSpc>
                <a:spcPct val="115000"/>
              </a:lnSpc>
              <a:spcBef>
                <a:spcPts val="0"/>
              </a:spcBef>
              <a:spcAft>
                <a:spcPts val="0"/>
              </a:spcAft>
              <a:buNone/>
            </a:pPr>
            <a:r>
              <a:t/>
            </a:r>
            <a:endParaRPr sz="1100">
              <a:solidFill>
                <a:srgbClr val="6C6A28"/>
              </a:solidFill>
              <a:latin typeface="Arial"/>
              <a:ea typeface="Arial"/>
              <a:cs typeface="Arial"/>
              <a:sym typeface="Arial"/>
            </a:endParaRPr>
          </a:p>
          <a:p>
            <a:pPr indent="0" lvl="0" marL="0" rtl="0">
              <a:lnSpc>
                <a:spcPct val="115000"/>
              </a:lnSpc>
              <a:spcBef>
                <a:spcPts val="0"/>
              </a:spcBef>
              <a:spcAft>
                <a:spcPts val="0"/>
              </a:spcAft>
              <a:buNone/>
            </a:pPr>
            <a:r>
              <a:rPr lang="en-US" sz="1100">
                <a:solidFill>
                  <a:srgbClr val="6C6A28"/>
                </a:solidFill>
                <a:latin typeface="Arial"/>
                <a:ea typeface="Arial"/>
                <a:cs typeface="Arial"/>
                <a:sym typeface="Arial"/>
              </a:rPr>
              <a:t>Science Context Evaluation:</a:t>
            </a:r>
            <a:endParaRPr sz="1100">
              <a:solidFill>
                <a:srgbClr val="6C6A28"/>
              </a:solidFill>
              <a:latin typeface="Arial"/>
              <a:ea typeface="Arial"/>
              <a:cs typeface="Arial"/>
              <a:sym typeface="Arial"/>
            </a:endParaRPr>
          </a:p>
          <a:p>
            <a:pPr indent="0" lvl="0" marL="0" rtl="0">
              <a:lnSpc>
                <a:spcPct val="115000"/>
              </a:lnSpc>
              <a:spcBef>
                <a:spcPts val="0"/>
              </a:spcBef>
              <a:spcAft>
                <a:spcPts val="0"/>
              </a:spcAft>
              <a:buNone/>
            </a:pPr>
            <a:r>
              <a:rPr lang="en-US" sz="1100">
                <a:solidFill>
                  <a:srgbClr val="6C6A28"/>
                </a:solidFill>
                <a:latin typeface="Arial"/>
                <a:ea typeface="Arial"/>
                <a:cs typeface="Arial"/>
                <a:sym typeface="Arial"/>
              </a:rPr>
              <a:t>	-Methods scientifically sound?</a:t>
            </a:r>
            <a:endParaRPr sz="1100">
              <a:solidFill>
                <a:srgbClr val="6C6A28"/>
              </a:solidFill>
              <a:latin typeface="Arial"/>
              <a:ea typeface="Arial"/>
              <a:cs typeface="Arial"/>
              <a:sym typeface="Arial"/>
            </a:endParaRPr>
          </a:p>
          <a:p>
            <a:pPr indent="0" lvl="0" marL="0" rtl="0">
              <a:lnSpc>
                <a:spcPct val="115000"/>
              </a:lnSpc>
              <a:spcBef>
                <a:spcPts val="0"/>
              </a:spcBef>
              <a:spcAft>
                <a:spcPts val="0"/>
              </a:spcAft>
              <a:buNone/>
            </a:pPr>
            <a:r>
              <a:rPr lang="en-US" sz="1100">
                <a:solidFill>
                  <a:srgbClr val="6C6A28"/>
                </a:solidFill>
                <a:latin typeface="Arial"/>
                <a:ea typeface="Arial"/>
                <a:cs typeface="Arial"/>
                <a:sym typeface="Arial"/>
              </a:rPr>
              <a:t>	-Risk Mitigation Plan in place?</a:t>
            </a:r>
            <a:endParaRPr sz="1100">
              <a:solidFill>
                <a:srgbClr val="6C6A28"/>
              </a:solidFill>
              <a:latin typeface="Arial"/>
              <a:ea typeface="Arial"/>
              <a:cs typeface="Arial"/>
              <a:sym typeface="Arial"/>
            </a:endParaRPr>
          </a:p>
          <a:p>
            <a:pPr indent="0" lvl="0" marL="0" rtl="0">
              <a:lnSpc>
                <a:spcPct val="115000"/>
              </a:lnSpc>
              <a:spcBef>
                <a:spcPts val="0"/>
              </a:spcBef>
              <a:spcAft>
                <a:spcPts val="0"/>
              </a:spcAft>
              <a:buNone/>
            </a:pPr>
            <a:r>
              <a:rPr lang="en-US" sz="1100">
                <a:solidFill>
                  <a:srgbClr val="6C6A28"/>
                </a:solidFill>
                <a:latin typeface="Arial"/>
                <a:ea typeface="Arial"/>
                <a:cs typeface="Arial"/>
                <a:sym typeface="Arial"/>
              </a:rPr>
              <a:t>	-Clearly defined goals and objectives?</a:t>
            </a:r>
            <a:endParaRPr sz="1100">
              <a:solidFill>
                <a:srgbClr val="6C6A28"/>
              </a:solidFill>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rPr lang="en-US" sz="1100">
                <a:solidFill>
                  <a:srgbClr val="6C6A28"/>
                </a:solidFill>
                <a:latin typeface="Arial"/>
                <a:ea typeface="Arial"/>
                <a:cs typeface="Arial"/>
                <a:sym typeface="Arial"/>
              </a:rPr>
              <a:t>	-Appropriate monitoring program in place to determine project success?</a:t>
            </a:r>
            <a:endParaRPr sz="1100">
              <a:solidFill>
                <a:srgbClr val="6C6A28"/>
              </a:solidFill>
              <a:latin typeface="Arial"/>
              <a:ea typeface="Arial"/>
              <a:cs typeface="Arial"/>
              <a:sym typeface="Arial"/>
            </a:endParaRPr>
          </a:p>
          <a:p>
            <a:pPr indent="0" lvl="0" marL="0">
              <a:spcBef>
                <a:spcPts val="360"/>
              </a:spcBef>
              <a:spcAft>
                <a:spcPts val="0"/>
              </a:spcAft>
              <a:buNone/>
            </a:pPr>
            <a:r>
              <a:t/>
            </a:r>
            <a:endParaRPr/>
          </a:p>
        </p:txBody>
      </p:sp>
      <p:sp>
        <p:nvSpPr>
          <p:cNvPr id="404" name="Google Shape;404;g1f474b49b4_0_3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410" name="Google Shape;410;p27: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1f474b49b4_0_0: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7" name="Google Shape;187;g1f474b49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You might want to state here that at the SEP stage, they are listing their projects.</a:t>
            </a:r>
            <a:endParaRPr/>
          </a:p>
          <a:p>
            <a:pPr indent="-381000" lvl="0" marL="457200" rtl="0">
              <a:lnSpc>
                <a:spcPct val="115000"/>
              </a:lnSpc>
              <a:spcBef>
                <a:spcPts val="0"/>
              </a:spcBef>
              <a:spcAft>
                <a:spcPts val="0"/>
              </a:spcAft>
              <a:buClr>
                <a:schemeClr val="dk1"/>
              </a:buClr>
              <a:buSzPts val="2400"/>
              <a:buFont typeface="Calibri"/>
              <a:buChar char="●"/>
            </a:pPr>
            <a:r>
              <a:rPr lang="en-US" sz="2400"/>
              <a:t>First Step: SEP</a:t>
            </a:r>
            <a:endParaRPr sz="2400"/>
          </a:p>
          <a:p>
            <a:pPr indent="-381000" lvl="1" marL="914400" rtl="0">
              <a:lnSpc>
                <a:spcPct val="115000"/>
              </a:lnSpc>
              <a:spcBef>
                <a:spcPts val="0"/>
              </a:spcBef>
              <a:spcAft>
                <a:spcPts val="0"/>
              </a:spcAft>
              <a:buClr>
                <a:schemeClr val="dk1"/>
              </a:buClr>
              <a:buSzPts val="2400"/>
              <a:buFont typeface="Calibri"/>
              <a:buChar char="○"/>
            </a:pPr>
            <a:r>
              <a:rPr lang="en-US" sz="2400"/>
              <a:t>SEP is submitted to the Council </a:t>
            </a:r>
            <a:endParaRPr sz="2400"/>
          </a:p>
          <a:p>
            <a:pPr indent="-381000" lvl="1" marL="914400" rtl="0">
              <a:lnSpc>
                <a:spcPct val="115000"/>
              </a:lnSpc>
              <a:spcBef>
                <a:spcPts val="0"/>
              </a:spcBef>
              <a:spcAft>
                <a:spcPts val="0"/>
              </a:spcAft>
              <a:buClr>
                <a:schemeClr val="dk1"/>
              </a:buClr>
              <a:buSzPts val="2400"/>
              <a:buFont typeface="Calibri"/>
              <a:buChar char="○"/>
            </a:pPr>
            <a:r>
              <a:rPr lang="en-US" sz="2400"/>
              <a:t>Council staff reviews and submit recommendation to Chair of the Council</a:t>
            </a:r>
            <a:endParaRPr sz="2400"/>
          </a:p>
          <a:p>
            <a:pPr indent="-381000" lvl="1" marL="914400" rtl="0">
              <a:lnSpc>
                <a:spcPct val="115000"/>
              </a:lnSpc>
              <a:spcBef>
                <a:spcPts val="0"/>
              </a:spcBef>
              <a:spcAft>
                <a:spcPts val="0"/>
              </a:spcAft>
              <a:buClr>
                <a:schemeClr val="dk1"/>
              </a:buClr>
              <a:buSzPts val="2400"/>
              <a:buFont typeface="Calibri"/>
              <a:buChar char="○"/>
            </a:pPr>
            <a:r>
              <a:rPr lang="en-US" sz="2400"/>
              <a:t>Chair approves/disapproves the SEP</a:t>
            </a:r>
            <a:endParaRPr sz="2400"/>
          </a:p>
          <a:p>
            <a:pPr indent="-381000" lvl="0" marL="457200" rtl="0">
              <a:lnSpc>
                <a:spcPct val="115000"/>
              </a:lnSpc>
              <a:spcBef>
                <a:spcPts val="0"/>
              </a:spcBef>
              <a:spcAft>
                <a:spcPts val="0"/>
              </a:spcAft>
              <a:buClr>
                <a:schemeClr val="dk1"/>
              </a:buClr>
              <a:buSzPts val="2400"/>
              <a:buFont typeface="Calibri"/>
              <a:buChar char="●"/>
            </a:pPr>
            <a:r>
              <a:rPr lang="en-US" sz="2400"/>
              <a:t>Second Step: Funding for Individual Activities/Projects</a:t>
            </a:r>
            <a:endParaRPr sz="2400"/>
          </a:p>
          <a:p>
            <a:pPr indent="-381000" lvl="1" marL="914400" rtl="0">
              <a:lnSpc>
                <a:spcPct val="115000"/>
              </a:lnSpc>
              <a:spcBef>
                <a:spcPts val="0"/>
              </a:spcBef>
              <a:spcAft>
                <a:spcPts val="0"/>
              </a:spcAft>
              <a:buClr>
                <a:schemeClr val="dk1"/>
              </a:buClr>
              <a:buSzPts val="2400"/>
              <a:buFont typeface="Calibri"/>
              <a:buChar char="○"/>
            </a:pPr>
            <a:r>
              <a:rPr lang="en-US" sz="2400"/>
              <a:t>If SEP is approved, individual projects are submitted into the Council’s Restoration Assistance and Awards Management System (RAAMS) for funding as a Grant</a:t>
            </a:r>
            <a:endParaRPr sz="2400"/>
          </a:p>
          <a:p>
            <a:pPr indent="0" lvl="0" marL="0" rtl="0" algn="ctr">
              <a:lnSpc>
                <a:spcPct val="115000"/>
              </a:lnSpc>
              <a:spcBef>
                <a:spcPts val="0"/>
              </a:spcBef>
              <a:spcAft>
                <a:spcPts val="0"/>
              </a:spcAft>
              <a:buClr>
                <a:schemeClr val="dk1"/>
              </a:buClr>
              <a:buSzPts val="1100"/>
              <a:buFont typeface="Arial"/>
              <a:buNone/>
            </a:pPr>
            <a:r>
              <a:rPr b="1" lang="en-US" sz="3000">
                <a:solidFill>
                  <a:schemeClr val="dk2"/>
                </a:solidFill>
                <a:latin typeface="Arial Narrow"/>
                <a:ea typeface="Arial Narrow"/>
                <a:cs typeface="Arial Narrow"/>
                <a:sym typeface="Arial Narrow"/>
              </a:rPr>
              <a:t>ALL Projects &amp; Programs are to be based on the </a:t>
            </a:r>
            <a:endParaRPr sz="3000">
              <a:latin typeface="Arial Narrow"/>
              <a:ea typeface="Arial Narrow"/>
              <a:cs typeface="Arial Narrow"/>
              <a:sym typeface="Arial Narrow"/>
            </a:endParaRPr>
          </a:p>
          <a:p>
            <a:pPr indent="0" lvl="0" marL="0" rtl="0" algn="ctr">
              <a:spcBef>
                <a:spcPts val="0"/>
              </a:spcBef>
              <a:spcAft>
                <a:spcPts val="0"/>
              </a:spcAft>
              <a:buClr>
                <a:schemeClr val="dk1"/>
              </a:buClr>
              <a:buFont typeface="Arial"/>
              <a:buNone/>
            </a:pPr>
            <a:r>
              <a:rPr b="1" i="1" lang="en-US" sz="3000" u="sng">
                <a:solidFill>
                  <a:schemeClr val="dk2"/>
                </a:solidFill>
                <a:latin typeface="Arial Narrow"/>
                <a:ea typeface="Arial Narrow"/>
                <a:cs typeface="Arial Narrow"/>
                <a:sym typeface="Arial Narrow"/>
              </a:rPr>
              <a:t>Best Available Science (BAS)</a:t>
            </a:r>
            <a:endParaRPr/>
          </a:p>
          <a:p>
            <a:pPr indent="0" lvl="0" marL="0">
              <a:spcBef>
                <a:spcPts val="360"/>
              </a:spcBef>
              <a:spcAft>
                <a:spcPts val="0"/>
              </a:spcAft>
              <a:buNone/>
            </a:pPr>
            <a:r>
              <a:t/>
            </a:r>
            <a:endParaRPr/>
          </a:p>
          <a:p>
            <a:pPr indent="0" lvl="0" marL="0">
              <a:spcBef>
                <a:spcPts val="360"/>
              </a:spcBef>
              <a:spcAft>
                <a:spcPts val="0"/>
              </a:spcAft>
              <a:buNone/>
            </a:pPr>
            <a:r>
              <a:rPr lang="en-US"/>
              <a:t>At the grants stage they provide all the nitty gritty details.</a:t>
            </a:r>
            <a:endParaRPr/>
          </a:p>
        </p:txBody>
      </p:sp>
      <p:sp>
        <p:nvSpPr>
          <p:cNvPr id="188" name="Google Shape;188;g1f474b49b4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1f46066f55_0_0: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1f46066f55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360"/>
              </a:spcBef>
              <a:spcAft>
                <a:spcPts val="0"/>
              </a:spcAft>
              <a:buNone/>
            </a:pPr>
            <a:r>
              <a:t/>
            </a:r>
            <a:endParaRPr b="0" i="0" u="none" cap="none" strike="noStrike">
              <a:solidFill>
                <a:schemeClr val="dk1"/>
              </a:solidFill>
              <a:latin typeface="Calibri"/>
              <a:ea typeface="Calibri"/>
              <a:cs typeface="Calibri"/>
              <a:sym typeface="Calibri"/>
            </a:endParaRPr>
          </a:p>
        </p:txBody>
      </p:sp>
      <p:sp>
        <p:nvSpPr>
          <p:cNvPr id="210" name="Google Shape;210;g1f46066f55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1f474b49b4_0_12: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6" name="Google Shape;216;g1f474b49b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39700" lvl="0" marL="342900" rtl="0">
              <a:spcBef>
                <a:spcPts val="640"/>
              </a:spcBef>
              <a:spcAft>
                <a:spcPts val="0"/>
              </a:spcAft>
              <a:buNone/>
            </a:pPr>
            <a:r>
              <a:rPr lang="en-US"/>
              <a:t>What does this mean?  BAS is applicable to all eligible activities.  The definition for us in Bucket 3 is different from Treasury in Bucket 1.  Their definition only applies to natural resources.  Our definition includes everything (economic and natural resources). </a:t>
            </a:r>
            <a:endParaRPr/>
          </a:p>
          <a:p>
            <a:pPr indent="-139700" lvl="0" marL="342900" rtl="0">
              <a:spcBef>
                <a:spcPts val="640"/>
              </a:spcBef>
              <a:spcAft>
                <a:spcPts val="0"/>
              </a:spcAft>
              <a:buClr>
                <a:schemeClr val="dk1"/>
              </a:buClr>
              <a:buSzPts val="1100"/>
              <a:buFont typeface="Arial"/>
              <a:buNone/>
            </a:pPr>
            <a:r>
              <a:t/>
            </a:r>
            <a:endParaRPr/>
          </a:p>
          <a:p>
            <a:pPr indent="0" lvl="0" marL="0">
              <a:spcBef>
                <a:spcPts val="360"/>
              </a:spcBef>
              <a:spcAft>
                <a:spcPts val="0"/>
              </a:spcAft>
              <a:buNone/>
            </a:pPr>
            <a:r>
              <a:t/>
            </a:r>
            <a:endParaRPr/>
          </a:p>
        </p:txBody>
      </p:sp>
      <p:sp>
        <p:nvSpPr>
          <p:cNvPr id="217" name="Google Shape;217;g1f474b49b4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1f46066f55_0_6: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23" name="Google Shape;223;g1f46066f55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360"/>
              </a:spcBef>
              <a:spcAft>
                <a:spcPts val="0"/>
              </a:spcAft>
              <a:buClr>
                <a:schemeClr val="dk1"/>
              </a:buClr>
              <a:buSzPts val="1100"/>
              <a:buFont typeface="Arial"/>
              <a:buNone/>
            </a:pPr>
            <a:r>
              <a:rPr lang="en-US"/>
              <a:t>A</a:t>
            </a:r>
            <a:r>
              <a:rPr lang="en-US"/>
              <a:t>t the SEP stage, you are listing their projects, and including high level information, such as:</a:t>
            </a:r>
            <a:endParaRPr b="0" i="0" sz="1200" u="none" cap="none" strike="noStrike">
              <a:solidFill>
                <a:srgbClr val="000000"/>
              </a:solidFill>
              <a:latin typeface="Calibri"/>
              <a:ea typeface="Calibri"/>
              <a:cs typeface="Calibri"/>
              <a:sym typeface="Calibri"/>
            </a:endParaRPr>
          </a:p>
        </p:txBody>
      </p:sp>
      <p:sp>
        <p:nvSpPr>
          <p:cNvPr id="224" name="Google Shape;224;g1f46066f55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9: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At the granting stage, a lot more information is required.  We have project narrative templates to help.  As well as ODP and DMP templates.  We also consult on metrics ahead of grant applications.  All metrics have to have data to back up that reporting.</a:t>
            </a:r>
            <a:endParaRPr/>
          </a:p>
          <a:p>
            <a:pPr indent="0" lvl="0" marL="0" marR="0" rtl="0" algn="l">
              <a:spcBef>
                <a:spcPts val="0"/>
              </a:spcBef>
              <a:spcAft>
                <a:spcPts val="0"/>
              </a:spcAft>
              <a:buNone/>
            </a:pPr>
            <a:r>
              <a:rPr b="0" i="0" lang="en-US" u="none" cap="none" strike="noStrike">
                <a:solidFill>
                  <a:schemeClr val="dk1"/>
                </a:solidFill>
                <a:latin typeface="Calibri"/>
                <a:ea typeface="Calibri"/>
                <a:cs typeface="Calibri"/>
                <a:sym typeface="Calibri"/>
              </a:rPr>
              <a:t>Includes:</a:t>
            </a:r>
            <a:endParaRPr/>
          </a:p>
          <a:p>
            <a:pPr indent="0" lvl="1" marL="457200" marR="0" rtl="0" algn="l">
              <a:spcBef>
                <a:spcPts val="660"/>
              </a:spcBef>
              <a:spcAft>
                <a:spcPts val="0"/>
              </a:spcAft>
              <a:buNone/>
            </a:pPr>
            <a:r>
              <a:rPr b="0" i="0" lang="en-US" u="none" cap="none" strike="noStrike">
                <a:solidFill>
                  <a:schemeClr val="dk1"/>
                </a:solidFill>
                <a:latin typeface="Calibri"/>
                <a:ea typeface="Calibri"/>
                <a:cs typeface="Calibri"/>
                <a:sym typeface="Calibri"/>
              </a:rPr>
              <a:t>Project goals and objectives </a:t>
            </a:r>
            <a:endParaRPr/>
          </a:p>
          <a:p>
            <a:pPr indent="0" lvl="1" marL="457200" marR="0" rtl="0" algn="l">
              <a:spcBef>
                <a:spcPts val="660"/>
              </a:spcBef>
              <a:spcAft>
                <a:spcPts val="0"/>
              </a:spcAft>
              <a:buNone/>
            </a:pPr>
            <a:r>
              <a:rPr b="0" i="0" lang="en-US" u="none" cap="none" strike="noStrike">
                <a:solidFill>
                  <a:schemeClr val="dk1"/>
                </a:solidFill>
                <a:latin typeface="Calibri"/>
                <a:ea typeface="Calibri"/>
                <a:cs typeface="Calibri"/>
                <a:sym typeface="Calibri"/>
              </a:rPr>
              <a:t>Quantitative metrics by which projects can be assessed</a:t>
            </a:r>
            <a:endParaRPr b="1" i="0" u="none" cap="none" strike="noStrike">
              <a:solidFill>
                <a:schemeClr val="dk1"/>
              </a:solidFill>
              <a:latin typeface="Calibri"/>
              <a:ea typeface="Calibri"/>
              <a:cs typeface="Calibri"/>
              <a:sym typeface="Calibri"/>
            </a:endParaRPr>
          </a:p>
          <a:p>
            <a:pPr indent="0" lvl="1" marL="457200" marR="0" rtl="0" algn="l">
              <a:spcBef>
                <a:spcPts val="660"/>
              </a:spcBef>
              <a:spcAft>
                <a:spcPts val="0"/>
              </a:spcAft>
              <a:buNone/>
            </a:pPr>
            <a:r>
              <a:rPr b="0" i="0" lang="en-US" u="none" cap="none" strike="noStrike">
                <a:solidFill>
                  <a:schemeClr val="dk1"/>
                </a:solidFill>
                <a:latin typeface="Calibri"/>
                <a:ea typeface="Calibri"/>
                <a:cs typeface="Calibri"/>
                <a:sym typeface="Calibri"/>
              </a:rPr>
              <a:t>Data is managed to support the reporting requirements</a:t>
            </a:r>
            <a:endParaRPr/>
          </a:p>
          <a:p>
            <a:pPr indent="0" lvl="1" marL="457200" marR="0" rtl="0" algn="l">
              <a:spcBef>
                <a:spcPts val="660"/>
              </a:spcBef>
              <a:spcAft>
                <a:spcPts val="0"/>
              </a:spcAft>
              <a:buNone/>
            </a:pPr>
            <a:r>
              <a:rPr b="0" i="0" lang="en-US" u="none" cap="none" strike="noStrike">
                <a:solidFill>
                  <a:schemeClr val="dk1"/>
                </a:solidFill>
                <a:latin typeface="Calibri"/>
                <a:ea typeface="Calibri"/>
                <a:cs typeface="Calibri"/>
                <a:sym typeface="Calibri"/>
              </a:rPr>
              <a:t>Ensures data is compatible/comparable with other efforts</a:t>
            </a:r>
            <a:endParaRPr b="0" i="0" u="none" cap="none" strike="noStrike">
              <a:solidFill>
                <a:schemeClr val="dk1"/>
              </a:solidFill>
              <a:latin typeface="Calibri"/>
              <a:ea typeface="Calibri"/>
              <a:cs typeface="Calibri"/>
              <a:sym typeface="Calibri"/>
            </a:endParaRPr>
          </a:p>
          <a:p>
            <a:pPr indent="0" lvl="1" marL="457200" marR="0" rtl="0" algn="l">
              <a:spcBef>
                <a:spcPts val="660"/>
              </a:spcBef>
              <a:spcAft>
                <a:spcPts val="0"/>
              </a:spcAft>
              <a:buNone/>
            </a:pPr>
            <a:r>
              <a:t/>
            </a:r>
            <a:endParaRPr b="0" i="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i="0" u="none" cap="none" strike="noStrike">
              <a:solidFill>
                <a:schemeClr val="dk1"/>
              </a:solidFill>
              <a:latin typeface="Calibri"/>
              <a:ea typeface="Calibri"/>
              <a:cs typeface="Calibri"/>
              <a:sym typeface="Calibri"/>
            </a:endParaRPr>
          </a:p>
        </p:txBody>
      </p:sp>
      <p:sp>
        <p:nvSpPr>
          <p:cNvPr id="236" name="Google Shape;23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1f46066f55_0_250: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49" name="Google Shape;249;g1f46066f55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50" name="Google Shape;250;g1f46066f55_0_25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1f474b49b4_0_32: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56" name="Google Shape;256;g1f474b49b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57" name="Google Shape;257;g1f474b49b4_0_3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8" name="Shape 18"/>
        <p:cNvGrpSpPr/>
        <p:nvPr/>
      </p:nvGrpSpPr>
      <p:grpSpPr>
        <a:xfrm>
          <a:off x="0" y="0"/>
          <a:ext cx="0" cy="0"/>
          <a:chOff x="0" y="0"/>
          <a:chExt cx="0" cy="0"/>
        </a:xfrm>
      </p:grpSpPr>
      <p:sp>
        <p:nvSpPr>
          <p:cNvPr id="19" name="Google Shape;19;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2pPr>
            <a:lvl3pPr indent="0" lvl="2"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3pPr>
            <a:lvl4pPr indent="0" lvl="3"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4pPr>
            <a:lvl5pPr indent="0" lvl="4"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5pPr>
            <a:lvl6pPr indent="0" lvl="5" marL="4572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6pPr>
            <a:lvl7pPr indent="0" lvl="6" marL="9144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7pPr>
            <a:lvl8pPr indent="0" lvl="7" marL="13716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8pPr>
            <a:lvl9pPr indent="0" lvl="8" marL="18288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9pPr>
          </a:lstStyle>
          <a:p/>
        </p:txBody>
      </p:sp>
      <p:sp>
        <p:nvSpPr>
          <p:cNvPr id="20" name="Google Shape;20;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rgbClr val="888888"/>
              </a:buClr>
              <a:buSzPts val="14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14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1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9pPr>
          </a:lstStyle>
          <a:p/>
        </p:txBody>
      </p:sp>
      <p:sp>
        <p:nvSpPr>
          <p:cNvPr id="21" name="Google Shape;21;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5" name="Shape 75"/>
        <p:cNvGrpSpPr/>
        <p:nvPr/>
      </p:nvGrpSpPr>
      <p:grpSpPr>
        <a:xfrm>
          <a:off x="0" y="0"/>
          <a:ext cx="0" cy="0"/>
          <a:chOff x="0" y="0"/>
          <a:chExt cx="0" cy="0"/>
        </a:xfrm>
      </p:grpSpPr>
      <p:sp>
        <p:nvSpPr>
          <p:cNvPr id="76" name="Google Shape;76;p1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2pPr>
            <a:lvl3pPr indent="0" lvl="2"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3pPr>
            <a:lvl4pPr indent="0" lvl="3"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4pPr>
            <a:lvl5pPr indent="0" lvl="4"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5pPr>
            <a:lvl6pPr indent="0" lvl="5" marL="4572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6pPr>
            <a:lvl7pPr indent="0" lvl="6" marL="9144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7pPr>
            <a:lvl8pPr indent="0" lvl="7" marL="13716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8pPr>
            <a:lvl9pPr indent="0" lvl="8" marL="18288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9pPr>
          </a:lstStyle>
          <a:p/>
        </p:txBody>
      </p:sp>
      <p:sp>
        <p:nvSpPr>
          <p:cNvPr id="77" name="Google Shape;77;p11"/>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 name="Google Shape;78;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12"/>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2pPr>
            <a:lvl3pPr indent="0" lvl="2"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3pPr>
            <a:lvl4pPr indent="0" lvl="3"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4pPr>
            <a:lvl5pPr indent="0" lvl="4"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5pPr>
            <a:lvl6pPr indent="0" lvl="5" marL="4572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6pPr>
            <a:lvl7pPr indent="0" lvl="6" marL="9144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7pPr>
            <a:lvl8pPr indent="0" lvl="7" marL="13716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8pPr>
            <a:lvl9pPr indent="0" lvl="8" marL="18288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9pPr>
          </a:lstStyle>
          <a:p/>
        </p:txBody>
      </p:sp>
      <p:sp>
        <p:nvSpPr>
          <p:cNvPr id="83" name="Google Shape;83;p12"/>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4" name="Google Shape;84;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6" name="Shape 96"/>
        <p:cNvGrpSpPr/>
        <p:nvPr/>
      </p:nvGrpSpPr>
      <p:grpSpPr>
        <a:xfrm>
          <a:off x="0" y="0"/>
          <a:ext cx="0" cy="0"/>
          <a:chOff x="0" y="0"/>
          <a:chExt cx="0" cy="0"/>
        </a:xfrm>
      </p:grpSpPr>
      <p:sp>
        <p:nvSpPr>
          <p:cNvPr id="97" name="Google Shape;97;p1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chemeClr val="lt1"/>
              </a:buClr>
              <a:buSzPts val="1400"/>
              <a:buFont typeface="Arial Narrow"/>
              <a:buNone/>
              <a:defRPr b="0" i="0" sz="44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0" lvl="2"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0" lvl="3"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0" lvl="4"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0" lvl="5" marL="4572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0" lvl="6" marL="9144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0" lvl="7" marL="13716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0" lvl="8" marL="18288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0" name="Google Shape;100;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1" name="Google Shape;101;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2" name="Shape 102"/>
        <p:cNvGrpSpPr/>
        <p:nvPr/>
      </p:nvGrpSpPr>
      <p:grpSpPr>
        <a:xfrm>
          <a:off x="0" y="0"/>
          <a:ext cx="0" cy="0"/>
          <a:chOff x="0" y="0"/>
          <a:chExt cx="0" cy="0"/>
        </a:xfrm>
      </p:grpSpPr>
      <p:sp>
        <p:nvSpPr>
          <p:cNvPr id="103" name="Google Shape;103;p15"/>
          <p:cNvSpPr txBox="1"/>
          <p:nvPr>
            <p:ph type="title"/>
          </p:nvPr>
        </p:nvSpPr>
        <p:spPr>
          <a:xfrm>
            <a:off x="1449388" y="544513"/>
            <a:ext cx="6507300" cy="557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0" lvl="2"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0" lvl="3"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0" lvl="4"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0" lvl="5"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0" lvl="6"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0" lvl="7"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0" lvl="8"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4" name="Google Shape;104;p15"/>
          <p:cNvSpPr txBox="1"/>
          <p:nvPr>
            <p:ph idx="1" type="body"/>
          </p:nvPr>
        </p:nvSpPr>
        <p:spPr>
          <a:xfrm>
            <a:off x="381000" y="1371600"/>
            <a:ext cx="4076700" cy="4495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28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2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20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 name="Google Shape;105;p15"/>
          <p:cNvSpPr txBox="1"/>
          <p:nvPr>
            <p:ph idx="2" type="body"/>
          </p:nvPr>
        </p:nvSpPr>
        <p:spPr>
          <a:xfrm>
            <a:off x="4610100" y="1371600"/>
            <a:ext cx="4076700" cy="4495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28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2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20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06" name="Shape 106"/>
        <p:cNvGrpSpPr/>
        <p:nvPr/>
      </p:nvGrpSpPr>
      <p:grpSpPr>
        <a:xfrm>
          <a:off x="0" y="0"/>
          <a:ext cx="0" cy="0"/>
          <a:chOff x="0" y="0"/>
          <a:chExt cx="0" cy="0"/>
        </a:xfrm>
      </p:grpSpPr>
      <p:sp>
        <p:nvSpPr>
          <p:cNvPr id="107" name="Google Shape;107;p16"/>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chemeClr val="lt1"/>
              </a:buClr>
              <a:buSzPts val="1400"/>
              <a:buFont typeface="Arial Narrow"/>
              <a:buNone/>
              <a:defRPr b="0" i="0" sz="44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0" lvl="2"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0" lvl="3"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0" lvl="4"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0" lvl="5" marL="4572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0" lvl="6" marL="9144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0" lvl="7" marL="13716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0" lvl="8" marL="18288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 name="Google Shape;108;p16"/>
          <p:cNvSpPr txBox="1"/>
          <p:nvPr>
            <p:ph idx="1" type="body"/>
          </p:nvPr>
        </p:nvSpPr>
        <p:spPr>
          <a:xfrm>
            <a:off x="457200" y="1535112"/>
            <a:ext cx="4040100" cy="6399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1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1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9pPr>
          </a:lstStyle>
          <a:p/>
        </p:txBody>
      </p:sp>
      <p:sp>
        <p:nvSpPr>
          <p:cNvPr id="109" name="Google Shape;109;p16"/>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10" name="Google Shape;110;p16"/>
          <p:cNvSpPr txBox="1"/>
          <p:nvPr>
            <p:ph idx="3" type="body"/>
          </p:nvPr>
        </p:nvSpPr>
        <p:spPr>
          <a:xfrm>
            <a:off x="4645025" y="1535112"/>
            <a:ext cx="4041900" cy="6399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1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1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9pPr>
          </a:lstStyle>
          <a:p/>
        </p:txBody>
      </p:sp>
      <p:sp>
        <p:nvSpPr>
          <p:cNvPr id="111" name="Google Shape;111;p16"/>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12" name="Google Shape;112;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3" name="Google Shape;113;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4" name="Google Shape;114;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5" name="Shape 115"/>
        <p:cNvGrpSpPr/>
        <p:nvPr/>
      </p:nvGrpSpPr>
      <p:grpSpPr>
        <a:xfrm>
          <a:off x="0" y="0"/>
          <a:ext cx="0" cy="0"/>
          <a:chOff x="0" y="0"/>
          <a:chExt cx="0" cy="0"/>
        </a:xfrm>
      </p:grpSpPr>
      <p:sp>
        <p:nvSpPr>
          <p:cNvPr id="116" name="Google Shape;116;p17"/>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0" lvl="2"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0" lvl="3"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0" lvl="4"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0" lvl="5"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0" lvl="6"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0" lvl="7"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0" lvl="8"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7" name="Google Shape;117;p17"/>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1pPr>
            <a:lvl2pPr indent="0" lvl="1" marL="457200" marR="0" rtl="0" algn="ctr">
              <a:spcBef>
                <a:spcPts val="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2pPr>
            <a:lvl3pPr indent="0" lvl="2" marL="914400" marR="0" rtl="0" algn="ctr">
              <a:spcBef>
                <a:spcPts val="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3pPr>
            <a:lvl4pPr indent="0" lvl="3" marL="1371600" marR="0" rtl="0" algn="ctr">
              <a:spcBef>
                <a:spcPts val="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4pPr>
            <a:lvl5pPr indent="0" lvl="4" marL="1828800" marR="0" rtl="0" algn="ctr">
              <a:spcBef>
                <a:spcPts val="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5pPr>
            <a:lvl6pPr indent="0" lvl="5" marL="2286000" marR="0" rtl="0" algn="ctr">
              <a:lnSpc>
                <a:spcPct val="100000"/>
              </a:lnSpc>
              <a:spcBef>
                <a:spcPts val="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6pPr>
            <a:lvl7pPr indent="0" lvl="6" marL="2743200" marR="0" rtl="0" algn="ctr">
              <a:lnSpc>
                <a:spcPct val="100000"/>
              </a:lnSpc>
              <a:spcBef>
                <a:spcPts val="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7pPr>
            <a:lvl8pPr indent="0" lvl="7" marL="3200400" marR="0" rtl="0" algn="ctr">
              <a:lnSpc>
                <a:spcPct val="100000"/>
              </a:lnSpc>
              <a:spcBef>
                <a:spcPts val="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8pPr>
            <a:lvl9pPr indent="0" lvl="8" marL="3657600" marR="0" rtl="0" algn="ctr">
              <a:lnSpc>
                <a:spcPct val="100000"/>
              </a:lnSpc>
              <a:spcBef>
                <a:spcPts val="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9pPr>
          </a:lstStyle>
          <a:p/>
        </p:txBody>
      </p:sp>
      <p:sp>
        <p:nvSpPr>
          <p:cNvPr id="118" name="Google Shape;118;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9" name="Google Shape;119;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0" name="Google Shape;120;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1" name="Shape 121"/>
        <p:cNvGrpSpPr/>
        <p:nvPr/>
      </p:nvGrpSpPr>
      <p:grpSpPr>
        <a:xfrm>
          <a:off x="0" y="0"/>
          <a:ext cx="0" cy="0"/>
          <a:chOff x="0" y="0"/>
          <a:chExt cx="0" cy="0"/>
        </a:xfrm>
      </p:grpSpPr>
      <p:sp>
        <p:nvSpPr>
          <p:cNvPr id="122" name="Google Shape;122;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3" name="Google Shape;123;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4" name="Google Shape;124;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showMasterSp="0" type="tx">
  <p:cSld name="TITLE_AND_BODY">
    <p:spTree>
      <p:nvGrpSpPr>
        <p:cNvPr id="125" name="Shape 125"/>
        <p:cNvGrpSpPr/>
        <p:nvPr/>
      </p:nvGrpSpPr>
      <p:grpSpPr>
        <a:xfrm>
          <a:off x="0" y="0"/>
          <a:ext cx="0" cy="0"/>
          <a:chOff x="0" y="0"/>
          <a:chExt cx="0" cy="0"/>
        </a:xfrm>
      </p:grpSpPr>
      <p:sp>
        <p:nvSpPr>
          <p:cNvPr id="126" name="Google Shape;126;p19"/>
          <p:cNvSpPr/>
          <p:nvPr/>
        </p:nvSpPr>
        <p:spPr>
          <a:xfrm>
            <a:off x="0" y="6530975"/>
            <a:ext cx="9144000" cy="350700"/>
          </a:xfrm>
          <a:prstGeom prst="rect">
            <a:avLst/>
          </a:prstGeom>
          <a:solidFill>
            <a:srgbClr val="3950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27" name="Google Shape;127;p19"/>
          <p:cNvPicPr preferRelativeResize="0"/>
          <p:nvPr/>
        </p:nvPicPr>
        <p:blipFill rotWithShape="1">
          <a:blip r:embed="rId2">
            <a:alphaModFix/>
          </a:blip>
          <a:srcRect b="1875" l="0" r="0" t="4823"/>
          <a:stretch/>
        </p:blipFill>
        <p:spPr>
          <a:xfrm>
            <a:off x="0" y="-4763"/>
            <a:ext cx="9144000" cy="1520700"/>
          </a:xfrm>
          <a:prstGeom prst="rect">
            <a:avLst/>
          </a:prstGeom>
          <a:noFill/>
          <a:ln>
            <a:noFill/>
          </a:ln>
        </p:spPr>
      </p:pic>
      <p:sp>
        <p:nvSpPr>
          <p:cNvPr id="128" name="Google Shape;128;p19"/>
          <p:cNvSpPr/>
          <p:nvPr/>
        </p:nvSpPr>
        <p:spPr>
          <a:xfrm>
            <a:off x="0" y="487363"/>
            <a:ext cx="9144000" cy="668400"/>
          </a:xfrm>
          <a:prstGeom prst="rect">
            <a:avLst/>
          </a:prstGeom>
          <a:solidFill>
            <a:srgbClr val="39507F">
              <a:alpha val="8627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29" name="Google Shape;129;p19"/>
          <p:cNvPicPr preferRelativeResize="0"/>
          <p:nvPr/>
        </p:nvPicPr>
        <p:blipFill rotWithShape="1">
          <a:blip r:embed="rId3">
            <a:alphaModFix/>
          </a:blip>
          <a:srcRect b="0" l="0" r="0" t="0"/>
          <a:stretch/>
        </p:blipFill>
        <p:spPr>
          <a:xfrm>
            <a:off x="214313" y="171450"/>
            <a:ext cx="1182600" cy="1184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30" name="Shape 130"/>
        <p:cNvGrpSpPr/>
        <p:nvPr/>
      </p:nvGrpSpPr>
      <p:grpSpPr>
        <a:xfrm>
          <a:off x="0" y="0"/>
          <a:ext cx="0" cy="0"/>
          <a:chOff x="0" y="0"/>
          <a:chExt cx="0" cy="0"/>
        </a:xfrm>
      </p:grpSpPr>
      <p:sp>
        <p:nvSpPr>
          <p:cNvPr id="131" name="Google Shape;131;p20"/>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lt1"/>
              </a:buClr>
              <a:buSzPts val="1400"/>
              <a:buFont typeface="Arial Narrow"/>
              <a:buNone/>
              <a:defRPr b="1" i="0" sz="20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0" lvl="2"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0" lvl="3"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0" lvl="4"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0" lvl="5" marL="4572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0" lvl="6" marL="9144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0" lvl="7" marL="13716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0" lvl="8" marL="18288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2" name="Google Shape;132;p20"/>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3" name="Google Shape;133;p20"/>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134" name="Google Shape;134;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5" name="Google Shape;135;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6" name="Google Shape;136;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7" name="Shape 137"/>
        <p:cNvGrpSpPr/>
        <p:nvPr/>
      </p:nvGrpSpPr>
      <p:grpSpPr>
        <a:xfrm>
          <a:off x="0" y="0"/>
          <a:ext cx="0" cy="0"/>
          <a:chOff x="0" y="0"/>
          <a:chExt cx="0" cy="0"/>
        </a:xfrm>
      </p:grpSpPr>
      <p:sp>
        <p:nvSpPr>
          <p:cNvPr id="138" name="Google Shape;138;p2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chemeClr val="lt1"/>
              </a:buClr>
              <a:buSzPts val="1400"/>
              <a:buFont typeface="Arial Narrow"/>
              <a:buNone/>
              <a:defRPr b="0" i="0" sz="44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0" lvl="2"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0" lvl="3"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0" lvl="4"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0" lvl="5" marL="4572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0" lvl="6" marL="9144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0" lvl="7" marL="13716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0" lvl="8" marL="18288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9" name="Google Shape;139;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0" name="Google Shape;140;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1" name="Google Shape;141;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4" name="Shape 24"/>
        <p:cNvGrpSpPr/>
        <p:nvPr/>
      </p:nvGrpSpPr>
      <p:grpSpPr>
        <a:xfrm>
          <a:off x="0" y="0"/>
          <a:ext cx="0" cy="0"/>
          <a:chOff x="0" y="0"/>
          <a:chExt cx="0" cy="0"/>
        </a:xfrm>
      </p:grpSpPr>
      <p:sp>
        <p:nvSpPr>
          <p:cNvPr id="25" name="Google Shape;25;p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2pPr>
            <a:lvl3pPr indent="0" lvl="2"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3pPr>
            <a:lvl4pPr indent="0" lvl="3"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4pPr>
            <a:lvl5pPr indent="0" lvl="4"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5pPr>
            <a:lvl6pPr indent="0" lvl="5" marL="4572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6pPr>
            <a:lvl7pPr indent="0" lvl="6" marL="9144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7pPr>
            <a:lvl8pPr indent="0" lvl="7" marL="13716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8pPr>
            <a:lvl9pPr indent="0" lvl="8" marL="18288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9pPr>
          </a:lstStyle>
          <a:p/>
        </p:txBody>
      </p:sp>
      <p:sp>
        <p:nvSpPr>
          <p:cNvPr id="26" name="Google Shape;26;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bg>
      <p:bgPr>
        <a:solidFill>
          <a:srgbClr val="376092"/>
        </a:solidFill>
      </p:bgPr>
    </p:bg>
    <p:spTree>
      <p:nvGrpSpPr>
        <p:cNvPr id="142" name="Shape 142"/>
        <p:cNvGrpSpPr/>
        <p:nvPr/>
      </p:nvGrpSpPr>
      <p:grpSpPr>
        <a:xfrm>
          <a:off x="0" y="0"/>
          <a:ext cx="0" cy="0"/>
          <a:chOff x="0" y="0"/>
          <a:chExt cx="0" cy="0"/>
        </a:xfrm>
      </p:grpSpPr>
      <p:sp>
        <p:nvSpPr>
          <p:cNvPr id="143" name="Google Shape;143;p22"/>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400" u="none" cap="none" strike="noStrike">
                <a:solidFill>
                  <a:schemeClr val="lt1"/>
                </a:solidFill>
                <a:latin typeface="Arial"/>
                <a:ea typeface="Arial"/>
                <a:cs typeface="Arial"/>
                <a:sym typeface="Arial"/>
              </a:defRPr>
            </a:lvl1pPr>
            <a:lvl2pPr indent="0" lvl="1"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0" lvl="2"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0" lvl="3"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0" lvl="4"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0" lvl="5"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0" lvl="6"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0" lvl="7"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0" lvl="8"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4" name="Google Shape;144;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5" name="Shape 145"/>
        <p:cNvGrpSpPr/>
        <p:nvPr/>
      </p:nvGrpSpPr>
      <p:grpSpPr>
        <a:xfrm>
          <a:off x="0" y="0"/>
          <a:ext cx="0" cy="0"/>
          <a:chOff x="0" y="0"/>
          <a:chExt cx="0" cy="0"/>
        </a:xfrm>
      </p:grpSpPr>
      <p:sp>
        <p:nvSpPr>
          <p:cNvPr id="146" name="Google Shape;146;p23"/>
          <p:cNvSpPr txBox="1"/>
          <p:nvPr>
            <p:ph type="title"/>
          </p:nvPr>
        </p:nvSpPr>
        <p:spPr>
          <a:xfrm>
            <a:off x="722312" y="4406900"/>
            <a:ext cx="7772400" cy="13620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lt1"/>
              </a:buClr>
              <a:buSzPts val="1400"/>
              <a:buFont typeface="Arial Narrow"/>
              <a:buNone/>
              <a:defRPr b="1" i="0" sz="40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0" lvl="2"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0" lvl="3"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0" lvl="4"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0" lvl="5" marL="4572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0" lvl="6" marL="9144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0" lvl="7" marL="13716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0" lvl="8" marL="18288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7" name="Google Shape;147;p23"/>
          <p:cNvSpPr txBox="1"/>
          <p:nvPr>
            <p:ph idx="1" type="body"/>
          </p:nvPr>
        </p:nvSpPr>
        <p:spPr>
          <a:xfrm>
            <a:off x="722312" y="2906713"/>
            <a:ext cx="7772400" cy="1500300"/>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4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148" name="Google Shape;148;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9" name="Google Shape;149;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0" name="Google Shape;150;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51" name="Shape 151"/>
        <p:cNvGrpSpPr/>
        <p:nvPr/>
      </p:nvGrpSpPr>
      <p:grpSpPr>
        <a:xfrm>
          <a:off x="0" y="0"/>
          <a:ext cx="0" cy="0"/>
          <a:chOff x="0" y="0"/>
          <a:chExt cx="0" cy="0"/>
        </a:xfrm>
      </p:grpSpPr>
      <p:sp>
        <p:nvSpPr>
          <p:cNvPr id="152" name="Google Shape;152;p24"/>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lt1"/>
              </a:buClr>
              <a:buSzPts val="1400"/>
              <a:buFont typeface="Arial Narrow"/>
              <a:buNone/>
              <a:defRPr b="1" i="0" sz="20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0" lvl="2"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0" lvl="3"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0" lvl="4"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0" lvl="5" marL="4572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0" lvl="6" marL="9144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0" lvl="7" marL="13716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0" lvl="8" marL="18288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24"/>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154" name="Google Shape;154;p24"/>
          <p:cNvSpPr txBox="1"/>
          <p:nvPr>
            <p:ph idx="1" type="body"/>
          </p:nvPr>
        </p:nvSpPr>
        <p:spPr>
          <a:xfrm>
            <a:off x="1792288" y="5367337"/>
            <a:ext cx="5486400" cy="804900"/>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155" name="Google Shape;155;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6" name="Google Shape;156;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7" name="Google Shape;157;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58" name="Shape 158"/>
        <p:cNvGrpSpPr/>
        <p:nvPr/>
      </p:nvGrpSpPr>
      <p:grpSpPr>
        <a:xfrm>
          <a:off x="0" y="0"/>
          <a:ext cx="0" cy="0"/>
          <a:chOff x="0" y="0"/>
          <a:chExt cx="0" cy="0"/>
        </a:xfrm>
      </p:grpSpPr>
      <p:sp>
        <p:nvSpPr>
          <p:cNvPr id="159" name="Google Shape;159;p25"/>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chemeClr val="lt1"/>
              </a:buClr>
              <a:buSzPts val="1400"/>
              <a:buFont typeface="Arial Narrow"/>
              <a:buNone/>
              <a:defRPr b="0" i="0" sz="44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0" lvl="2"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0" lvl="3"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0" lvl="4"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0" lvl="5" marL="4572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0" lvl="6" marL="9144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0" lvl="7" marL="13716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0" lvl="8" marL="18288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0" name="Google Shape;160;p25"/>
          <p:cNvSpPr txBox="1"/>
          <p:nvPr>
            <p:ph idx="1" type="body"/>
          </p:nvPr>
        </p:nvSpPr>
        <p:spPr>
          <a:xfrm rot="5400000">
            <a:off x="2308949" y="-251550"/>
            <a:ext cx="4526100"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1" name="Google Shape;161;p2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2" name="Google Shape;162;p2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3" name="Google Shape;163;p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64" name="Shape 164"/>
        <p:cNvGrpSpPr/>
        <p:nvPr/>
      </p:nvGrpSpPr>
      <p:grpSpPr>
        <a:xfrm>
          <a:off x="0" y="0"/>
          <a:ext cx="0" cy="0"/>
          <a:chOff x="0" y="0"/>
          <a:chExt cx="0" cy="0"/>
        </a:xfrm>
      </p:grpSpPr>
      <p:sp>
        <p:nvSpPr>
          <p:cNvPr id="165" name="Google Shape;165;p26"/>
          <p:cNvSpPr txBox="1"/>
          <p:nvPr>
            <p:ph type="title"/>
          </p:nvPr>
        </p:nvSpPr>
        <p:spPr>
          <a:xfrm rot="5400000">
            <a:off x="4732349" y="2171688"/>
            <a:ext cx="5851500" cy="2057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chemeClr val="lt1"/>
              </a:buClr>
              <a:buSzPts val="1400"/>
              <a:buFont typeface="Arial Narrow"/>
              <a:buNone/>
              <a:defRPr b="0" i="0" sz="44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0" lvl="2"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0" lvl="3"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0" lvl="4" marL="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0" lvl="5" marL="4572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0" lvl="6" marL="9144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0" lvl="7" marL="13716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0" lvl="8" marL="1828800"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6" name="Google Shape;166;p26"/>
          <p:cNvSpPr txBox="1"/>
          <p:nvPr>
            <p:ph idx="1" type="body"/>
          </p:nvPr>
        </p:nvSpPr>
        <p:spPr>
          <a:xfrm rot="5400000">
            <a:off x="541349" y="190487"/>
            <a:ext cx="5851500"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7" name="Google Shape;167;p2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8" name="Google Shape;168;p2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9" name="Google Shape;169;p2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9" name="Shape 29"/>
        <p:cNvGrpSpPr/>
        <p:nvPr/>
      </p:nvGrpSpPr>
      <p:grpSpPr>
        <a:xfrm>
          <a:off x="0" y="0"/>
          <a:ext cx="0" cy="0"/>
          <a:chOff x="0" y="0"/>
          <a:chExt cx="0" cy="0"/>
        </a:xfrm>
      </p:grpSpPr>
      <p:sp>
        <p:nvSpPr>
          <p:cNvPr id="30" name="Google Shape;30;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2pPr>
            <a:lvl3pPr indent="0" lvl="2"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3pPr>
            <a:lvl4pPr indent="0" lvl="3"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4pPr>
            <a:lvl5pPr indent="0" lvl="4"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5pPr>
            <a:lvl6pPr indent="0" lvl="5" marL="4572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6pPr>
            <a:lvl7pPr indent="0" lvl="6" marL="9144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7pPr>
            <a:lvl8pPr indent="0" lvl="7" marL="13716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8pPr>
            <a:lvl9pPr indent="0" lvl="8" marL="18288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9pPr>
          </a:lstStyle>
          <a:p/>
        </p:txBody>
      </p:sp>
      <p:sp>
        <p:nvSpPr>
          <p:cNvPr id="31" name="Google Shape;31;p4"/>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 name="Google Shape;32;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5" name="Shape 35"/>
        <p:cNvGrpSpPr/>
        <p:nvPr/>
      </p:nvGrpSpPr>
      <p:grpSpPr>
        <a:xfrm>
          <a:off x="0" y="0"/>
          <a:ext cx="0" cy="0"/>
          <a:chOff x="0" y="0"/>
          <a:chExt cx="0" cy="0"/>
        </a:xfrm>
      </p:grpSpPr>
      <p:sp>
        <p:nvSpPr>
          <p:cNvPr id="36" name="Google Shape;36;p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2pPr>
            <a:lvl3pPr indent="0" lvl="2"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3pPr>
            <a:lvl4pPr indent="0" lvl="3"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4pPr>
            <a:lvl5pPr indent="0" lvl="4"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5pPr>
            <a:lvl6pPr indent="0" lvl="5" marL="4572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6pPr>
            <a:lvl7pPr indent="0" lvl="6" marL="9144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7pPr>
            <a:lvl8pPr indent="0" lvl="7" marL="13716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8pPr>
            <a:lvl9pPr indent="0" lvl="8" marL="18288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9pPr>
          </a:lstStyle>
          <a:p/>
        </p:txBody>
      </p:sp>
      <p:sp>
        <p:nvSpPr>
          <p:cNvPr id="37" name="Google Shape;37;p5"/>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2" name="Shape 42"/>
        <p:cNvGrpSpPr/>
        <p:nvPr/>
      </p:nvGrpSpPr>
      <p:grpSpPr>
        <a:xfrm>
          <a:off x="0" y="0"/>
          <a:ext cx="0" cy="0"/>
          <a:chOff x="0" y="0"/>
          <a:chExt cx="0" cy="0"/>
        </a:xfrm>
      </p:grpSpPr>
      <p:sp>
        <p:nvSpPr>
          <p:cNvPr id="43" name="Google Shape;43;p6"/>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40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2pPr>
            <a:lvl3pPr indent="0" lvl="2"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3pPr>
            <a:lvl4pPr indent="0" lvl="3"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4pPr>
            <a:lvl5pPr indent="0" lvl="4"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5pPr>
            <a:lvl6pPr indent="0" lvl="5" marL="4572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6pPr>
            <a:lvl7pPr indent="0" lvl="6" marL="9144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7pPr>
            <a:lvl8pPr indent="0" lvl="7" marL="13716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8pPr>
            <a:lvl9pPr indent="0" lvl="8" marL="18288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9pPr>
          </a:lstStyle>
          <a:p/>
        </p:txBody>
      </p:sp>
      <p:sp>
        <p:nvSpPr>
          <p:cNvPr id="44" name="Google Shape;44;p6"/>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4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45" name="Google Shape;45;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8" name="Shape 48"/>
        <p:cNvGrpSpPr/>
        <p:nvPr/>
      </p:nvGrpSpPr>
      <p:grpSpPr>
        <a:xfrm>
          <a:off x="0" y="0"/>
          <a:ext cx="0" cy="0"/>
          <a:chOff x="0" y="0"/>
          <a:chExt cx="0" cy="0"/>
        </a:xfrm>
      </p:grpSpPr>
      <p:sp>
        <p:nvSpPr>
          <p:cNvPr id="49" name="Google Shape;49;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2pPr>
            <a:lvl3pPr indent="0" lvl="2"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3pPr>
            <a:lvl4pPr indent="0" lvl="3"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4pPr>
            <a:lvl5pPr indent="0" lvl="4"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5pPr>
            <a:lvl6pPr indent="0" lvl="5" marL="4572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6pPr>
            <a:lvl7pPr indent="0" lvl="6" marL="9144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7pPr>
            <a:lvl8pPr indent="0" lvl="7" marL="13716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8pPr>
            <a:lvl9pPr indent="0" lvl="8" marL="18288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9pPr>
          </a:lstStyle>
          <a:p/>
        </p:txBody>
      </p:sp>
      <p:sp>
        <p:nvSpPr>
          <p:cNvPr id="50" name="Google Shape;50;p7"/>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1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1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9pPr>
          </a:lstStyle>
          <a:p/>
        </p:txBody>
      </p:sp>
      <p:sp>
        <p:nvSpPr>
          <p:cNvPr id="51" name="Google Shape;51;p7"/>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2" name="Google Shape;52;p7"/>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1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1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9pPr>
          </a:lstStyle>
          <a:p/>
        </p:txBody>
      </p:sp>
      <p:sp>
        <p:nvSpPr>
          <p:cNvPr id="53" name="Google Shape;53;p7"/>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4" name="Google Shape;54;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1" name="Shape 61"/>
        <p:cNvGrpSpPr/>
        <p:nvPr/>
      </p:nvGrpSpPr>
      <p:grpSpPr>
        <a:xfrm>
          <a:off x="0" y="0"/>
          <a:ext cx="0" cy="0"/>
          <a:chOff x="0" y="0"/>
          <a:chExt cx="0" cy="0"/>
        </a:xfrm>
      </p:grpSpPr>
      <p:sp>
        <p:nvSpPr>
          <p:cNvPr id="62" name="Google Shape;62;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1" i="0" sz="20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2pPr>
            <a:lvl3pPr indent="0" lvl="2"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3pPr>
            <a:lvl4pPr indent="0" lvl="3"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4pPr>
            <a:lvl5pPr indent="0" lvl="4"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5pPr>
            <a:lvl6pPr indent="0" lvl="5" marL="4572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6pPr>
            <a:lvl7pPr indent="0" lvl="6" marL="9144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7pPr>
            <a:lvl8pPr indent="0" lvl="7" marL="13716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8pPr>
            <a:lvl9pPr indent="0" lvl="8" marL="18288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9pPr>
          </a:lstStyle>
          <a:p/>
        </p:txBody>
      </p:sp>
      <p:sp>
        <p:nvSpPr>
          <p:cNvPr id="63" name="Google Shape;63;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4" name="Google Shape;64;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1" i="0" sz="20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2pPr>
            <a:lvl3pPr indent="0" lvl="2"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3pPr>
            <a:lvl4pPr indent="0" lvl="3"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4pPr>
            <a:lvl5pPr indent="0" lvl="4"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5pPr>
            <a:lvl6pPr indent="0" lvl="5" marL="4572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6pPr>
            <a:lvl7pPr indent="0" lvl="6" marL="9144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7pPr>
            <a:lvl8pPr indent="0" lvl="7" marL="13716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8pPr>
            <a:lvl9pPr indent="0" lvl="8" marL="18288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9pPr>
          </a:lstStyle>
          <a:p/>
        </p:txBody>
      </p:sp>
      <p:sp>
        <p:nvSpPr>
          <p:cNvPr id="70" name="Google Shape;70;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71" name="Google Shape;71;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72" name="Google Shape;72;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4.png"/><Relationship Id="rId2" Type="http://schemas.openxmlformats.org/officeDocument/2006/relationships/image" Target="../media/image3.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6" Type="http://schemas.openxmlformats.org/officeDocument/2006/relationships/theme" Target="../theme/theme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6530975"/>
            <a:ext cx="9144000" cy="350838"/>
          </a:xfrm>
          <a:prstGeom prst="rect">
            <a:avLst/>
          </a:prstGeom>
          <a:solidFill>
            <a:srgbClr val="3950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 name="Google Shape;11;p1"/>
          <p:cNvPicPr preferRelativeResize="0"/>
          <p:nvPr/>
        </p:nvPicPr>
        <p:blipFill rotWithShape="1">
          <a:blip r:embed="rId1">
            <a:alphaModFix/>
          </a:blip>
          <a:srcRect b="1884" l="0" r="0" t="4820"/>
          <a:stretch/>
        </p:blipFill>
        <p:spPr>
          <a:xfrm>
            <a:off x="0" y="-4763"/>
            <a:ext cx="9144000" cy="1520826"/>
          </a:xfrm>
          <a:prstGeom prst="rect">
            <a:avLst/>
          </a:prstGeom>
          <a:noFill/>
          <a:ln>
            <a:noFill/>
          </a:ln>
        </p:spPr>
      </p:pic>
      <p:sp>
        <p:nvSpPr>
          <p:cNvPr id="12" name="Google Shape;12;p1"/>
          <p:cNvSpPr/>
          <p:nvPr/>
        </p:nvSpPr>
        <p:spPr>
          <a:xfrm>
            <a:off x="0" y="487363"/>
            <a:ext cx="9144000" cy="668337"/>
          </a:xfrm>
          <a:prstGeom prst="rect">
            <a:avLst/>
          </a:prstGeom>
          <a:solidFill>
            <a:srgbClr val="39507F">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
        <p:nvSpPr>
          <p:cNvPr id="16" name="Google Shape;16;p1"/>
          <p:cNvSpPr txBox="1"/>
          <p:nvPr>
            <p:ph type="title"/>
          </p:nvPr>
        </p:nvSpPr>
        <p:spPr>
          <a:xfrm>
            <a:off x="1449388" y="544513"/>
            <a:ext cx="6507162" cy="557212"/>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1pPr>
            <a:lvl2pPr indent="0" lvl="1"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2pPr>
            <a:lvl3pPr indent="0" lvl="2"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3pPr>
            <a:lvl4pPr indent="0" lvl="3"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4pPr>
            <a:lvl5pPr indent="0" lvl="4" marL="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5pPr>
            <a:lvl6pPr indent="0" lvl="5" marL="4572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6pPr>
            <a:lvl7pPr indent="0" lvl="6" marL="9144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7pPr>
            <a:lvl8pPr indent="0" lvl="7" marL="13716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8pPr>
            <a:lvl9pPr indent="0" lvl="8" marL="1828800" marR="0" rtl="0" algn="l">
              <a:spcBef>
                <a:spcPts val="0"/>
              </a:spcBef>
              <a:spcAft>
                <a:spcPts val="0"/>
              </a:spcAft>
              <a:buSzPts val="1400"/>
              <a:buNone/>
              <a:defRPr b="0" i="0" sz="4400" u="none" cap="none" strike="noStrike">
                <a:solidFill>
                  <a:schemeClr val="lt1"/>
                </a:solidFill>
                <a:latin typeface="Arial Narrow"/>
                <a:ea typeface="Arial Narrow"/>
                <a:cs typeface="Arial Narrow"/>
                <a:sym typeface="Arial Narrow"/>
              </a:defRPr>
            </a:lvl9pPr>
          </a:lstStyle>
          <a:p/>
        </p:txBody>
      </p:sp>
      <p:pic>
        <p:nvPicPr>
          <p:cNvPr id="17" name="Google Shape;17;p1"/>
          <p:cNvPicPr preferRelativeResize="0"/>
          <p:nvPr/>
        </p:nvPicPr>
        <p:blipFill rotWithShape="1">
          <a:blip r:embed="rId2">
            <a:alphaModFix/>
          </a:blip>
          <a:srcRect b="0" l="0" r="0" t="0"/>
          <a:stretch/>
        </p:blipFill>
        <p:spPr>
          <a:xfrm>
            <a:off x="214313" y="171450"/>
            <a:ext cx="1182687" cy="1184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7" name="Shape 87"/>
        <p:cNvGrpSpPr/>
        <p:nvPr/>
      </p:nvGrpSpPr>
      <p:grpSpPr>
        <a:xfrm>
          <a:off x="0" y="0"/>
          <a:ext cx="0" cy="0"/>
          <a:chOff x="0" y="0"/>
          <a:chExt cx="0" cy="0"/>
        </a:xfrm>
      </p:grpSpPr>
      <p:sp>
        <p:nvSpPr>
          <p:cNvPr id="88" name="Google Shape;88;p13"/>
          <p:cNvSpPr/>
          <p:nvPr/>
        </p:nvSpPr>
        <p:spPr>
          <a:xfrm>
            <a:off x="0" y="6530975"/>
            <a:ext cx="9144000" cy="350700"/>
          </a:xfrm>
          <a:prstGeom prst="rect">
            <a:avLst/>
          </a:prstGeom>
          <a:solidFill>
            <a:srgbClr val="3950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89" name="Google Shape;89;p13"/>
          <p:cNvPicPr preferRelativeResize="0"/>
          <p:nvPr/>
        </p:nvPicPr>
        <p:blipFill rotWithShape="1">
          <a:blip r:embed="rId1">
            <a:alphaModFix/>
          </a:blip>
          <a:srcRect b="1875" l="0" r="0" t="4823"/>
          <a:stretch/>
        </p:blipFill>
        <p:spPr>
          <a:xfrm>
            <a:off x="0" y="-4763"/>
            <a:ext cx="9144000" cy="1520700"/>
          </a:xfrm>
          <a:prstGeom prst="rect">
            <a:avLst/>
          </a:prstGeom>
          <a:noFill/>
          <a:ln>
            <a:noFill/>
          </a:ln>
        </p:spPr>
      </p:pic>
      <p:sp>
        <p:nvSpPr>
          <p:cNvPr id="90" name="Google Shape;90;p13"/>
          <p:cNvSpPr/>
          <p:nvPr/>
        </p:nvSpPr>
        <p:spPr>
          <a:xfrm>
            <a:off x="0" y="487363"/>
            <a:ext cx="9144000" cy="668400"/>
          </a:xfrm>
          <a:prstGeom prst="rect">
            <a:avLst/>
          </a:prstGeom>
          <a:solidFill>
            <a:srgbClr val="39507F">
              <a:alpha val="8627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1" name="Google Shape;91;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2" name="Google Shape;92;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285750" lvl="1" marL="74295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143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600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057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514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2971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429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3886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3" name="Google Shape;93;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
        <p:nvSpPr>
          <p:cNvPr id="94" name="Google Shape;94;p13"/>
          <p:cNvSpPr txBox="1"/>
          <p:nvPr>
            <p:ph type="title"/>
          </p:nvPr>
        </p:nvSpPr>
        <p:spPr>
          <a:xfrm>
            <a:off x="1449388" y="544513"/>
            <a:ext cx="6507300" cy="557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0" lvl="2"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0" lvl="3"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0" lvl="4" mar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0" lvl="5"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0" lvl="6"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0" lvl="7"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0" lvl="8"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5" name="Google Shape;95;p13"/>
          <p:cNvPicPr preferRelativeResize="0"/>
          <p:nvPr/>
        </p:nvPicPr>
        <p:blipFill rotWithShape="1">
          <a:blip r:embed="rId2">
            <a:alphaModFix/>
          </a:blip>
          <a:srcRect b="0" l="0" r="0" t="0"/>
          <a:stretch/>
        </p:blipFill>
        <p:spPr>
          <a:xfrm>
            <a:off x="214313" y="171450"/>
            <a:ext cx="1182600" cy="11844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mailto:jessica.henkel@restorethegulf.gov" TargetMode="External"/><Relationship Id="rId4" Type="http://schemas.openxmlformats.org/officeDocument/2006/relationships/hyperlink" Target="https://restorethegulf.gov/sites/default/files/GO-Res_metrics_initial_20170202.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google.com/url?sa=t&amp;rct=j&amp;q=&amp;esrc=s&amp;source=web&amp;cd=1&amp;ved=0CB4QFjAAahUKEwju9bWkyo7IAhXKHD4KHU-uCag&amp;url=https://www.whitehouse.gov/sites/default/files/omb/memoranda/2013/m-13-13.pdf&amp;usg=AFQjCNG6N5zV3M2nDb9jA30JnsZ9urmJ0g" TargetMode="External"/><Relationship Id="rId4" Type="http://schemas.openxmlformats.org/officeDocument/2006/relationships/hyperlink" Target="http://www.whitehouse.gov/sites/default/files/microsites/ostp/ostp_public_access_memo_2013.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restorethegulf.gov/gcerc-grants-office/gcerc-grants-resources" TargetMode="External"/><Relationship Id="rId4" Type="http://schemas.openxmlformats.org/officeDocument/2006/relationships/hyperlink" Target="https://restorethegulf.gov/gcerc-grants-office/gcerc-grants-resources" TargetMode="External"/><Relationship Id="rId5" Type="http://schemas.openxmlformats.org/officeDocument/2006/relationships/hyperlink" Target="https://restorethegulf.gov/gcerc-grants-office/gcerc-grants-resources" TargetMode="External"/><Relationship Id="rId6" Type="http://schemas.openxmlformats.org/officeDocument/2006/relationships/hyperlink" Target="http://www.restorethegulf.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restorethegulf.gov/gcerc-grants-office/gcerc-grants-resour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mailto:jessica.henkel@restorethegulf.gov" TargetMode="External"/><Relationship Id="rId4" Type="http://schemas.openxmlformats.org/officeDocument/2006/relationships/hyperlink" Target="mailto:Alyssa.Dausman@restorethegulf.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7"/>
          <p:cNvSpPr txBox="1"/>
          <p:nvPr>
            <p:ph type="ctrTitle"/>
          </p:nvPr>
        </p:nvSpPr>
        <p:spPr>
          <a:xfrm>
            <a:off x="457201" y="2276475"/>
            <a:ext cx="8551332" cy="109325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a:solidFill>
                  <a:srgbClr val="366092"/>
                </a:solidFill>
              </a:rPr>
              <a:t>Best Available Science, </a:t>
            </a:r>
            <a:endParaRPr b="1">
              <a:solidFill>
                <a:srgbClr val="366092"/>
              </a:solidFill>
            </a:endParaRPr>
          </a:p>
          <a:p>
            <a:pPr indent="0" lvl="0" marL="0" marR="0" rtl="0" algn="ctr">
              <a:spcBef>
                <a:spcPts val="0"/>
              </a:spcBef>
              <a:spcAft>
                <a:spcPts val="0"/>
              </a:spcAft>
              <a:buNone/>
            </a:pPr>
            <a:r>
              <a:rPr b="1" lang="en-US">
                <a:solidFill>
                  <a:srgbClr val="366092"/>
                </a:solidFill>
              </a:rPr>
              <a:t>Data Management, &amp; Monitoring for </a:t>
            </a:r>
            <a:endParaRPr b="1">
              <a:solidFill>
                <a:srgbClr val="366092"/>
              </a:solidFill>
            </a:endParaRPr>
          </a:p>
          <a:p>
            <a:pPr indent="0" lvl="0" marL="0" marR="0" rtl="0" algn="ctr">
              <a:spcBef>
                <a:spcPts val="0"/>
              </a:spcBef>
              <a:spcAft>
                <a:spcPts val="0"/>
              </a:spcAft>
              <a:buNone/>
            </a:pPr>
            <a:r>
              <a:rPr b="1" lang="en-US">
                <a:solidFill>
                  <a:srgbClr val="366092"/>
                </a:solidFill>
              </a:rPr>
              <a:t>SEP Projects</a:t>
            </a:r>
            <a:endParaRPr b="0" i="1" sz="3600" u="none" cap="none" strike="noStrike">
              <a:solidFill>
                <a:srgbClr val="366092"/>
              </a:solidFill>
              <a:latin typeface="Arial Narrow"/>
              <a:ea typeface="Arial Narrow"/>
              <a:cs typeface="Arial Narrow"/>
              <a:sym typeface="Arial Narrow"/>
            </a:endParaRPr>
          </a:p>
        </p:txBody>
      </p:sp>
      <p:sp>
        <p:nvSpPr>
          <p:cNvPr id="176" name="Google Shape;176;p27"/>
          <p:cNvSpPr txBox="1"/>
          <p:nvPr>
            <p:ph idx="1" type="subTitle"/>
          </p:nvPr>
        </p:nvSpPr>
        <p:spPr>
          <a:xfrm>
            <a:off x="1351280" y="3674954"/>
            <a:ext cx="6400800" cy="2971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Font typeface="Arial"/>
              <a:buNone/>
            </a:pPr>
            <a:r>
              <a:t/>
            </a:r>
            <a:endParaRPr b="0" i="0" sz="3200" u="none" cap="none" strike="noStrike">
              <a:solidFill>
                <a:srgbClr val="4F6128"/>
              </a:solidFill>
              <a:latin typeface="Calibri"/>
              <a:ea typeface="Calibri"/>
              <a:cs typeface="Calibri"/>
              <a:sym typeface="Calibri"/>
            </a:endParaRPr>
          </a:p>
          <a:p>
            <a:pPr indent="0" lvl="0" marL="0" rtl="0">
              <a:spcBef>
                <a:spcPts val="400"/>
              </a:spcBef>
              <a:spcAft>
                <a:spcPts val="0"/>
              </a:spcAft>
              <a:buClr>
                <a:srgbClr val="4F6128"/>
              </a:buClr>
              <a:buFont typeface="Arial"/>
              <a:buNone/>
            </a:pPr>
            <a:r>
              <a:rPr b="1" lang="en-US" sz="2000">
                <a:solidFill>
                  <a:srgbClr val="4F6128"/>
                </a:solidFill>
              </a:rPr>
              <a:t>Jessica Henkel,</a:t>
            </a:r>
            <a:r>
              <a:rPr lang="en-US" sz="2000">
                <a:solidFill>
                  <a:srgbClr val="4F6128"/>
                </a:solidFill>
              </a:rPr>
              <a:t> Ph.D.</a:t>
            </a:r>
            <a:endParaRPr/>
          </a:p>
          <a:p>
            <a:pPr indent="0" lvl="0" marL="0" marR="0" rtl="0" algn="ctr">
              <a:spcBef>
                <a:spcPts val="400"/>
              </a:spcBef>
              <a:spcAft>
                <a:spcPts val="0"/>
              </a:spcAft>
              <a:buClr>
                <a:srgbClr val="4F6128"/>
              </a:buClr>
              <a:buFont typeface="Arial"/>
              <a:buNone/>
            </a:pPr>
            <a:r>
              <a:rPr lang="en-US" sz="2000">
                <a:solidFill>
                  <a:srgbClr val="4F6128"/>
                </a:solidFill>
              </a:rPr>
              <a:t>Ecosystem Science Specialist</a:t>
            </a:r>
            <a:endParaRPr sz="2000">
              <a:solidFill>
                <a:srgbClr val="4F6128"/>
              </a:solidFill>
            </a:endParaRPr>
          </a:p>
          <a:p>
            <a:pPr indent="0" lvl="0" marL="0" marR="0" rtl="0" algn="ctr">
              <a:spcBef>
                <a:spcPts val="400"/>
              </a:spcBef>
              <a:spcAft>
                <a:spcPts val="0"/>
              </a:spcAft>
              <a:buClr>
                <a:srgbClr val="4F6128"/>
              </a:buClr>
              <a:buFont typeface="Arial"/>
              <a:buNone/>
            </a:pPr>
            <a:r>
              <a:rPr lang="en-US" sz="2000">
                <a:solidFill>
                  <a:srgbClr val="4F6128"/>
                </a:solidFill>
              </a:rPr>
              <a:t>&amp;</a:t>
            </a:r>
            <a:endParaRPr sz="2000">
              <a:solidFill>
                <a:srgbClr val="4F6128"/>
              </a:solidFill>
            </a:endParaRPr>
          </a:p>
          <a:p>
            <a:pPr indent="0" lvl="0" marL="0" marR="0" rtl="0" algn="ctr">
              <a:spcBef>
                <a:spcPts val="400"/>
              </a:spcBef>
              <a:spcAft>
                <a:spcPts val="0"/>
              </a:spcAft>
              <a:buClr>
                <a:srgbClr val="4F6128"/>
              </a:buClr>
              <a:buFont typeface="Arial"/>
              <a:buNone/>
            </a:pPr>
            <a:r>
              <a:rPr b="0" i="0" lang="en-US" sz="2000" u="none" cap="none" strike="noStrike">
                <a:solidFill>
                  <a:srgbClr val="4F6128"/>
                </a:solidFill>
                <a:latin typeface="Calibri"/>
                <a:ea typeface="Calibri"/>
                <a:cs typeface="Calibri"/>
                <a:sym typeface="Calibri"/>
              </a:rPr>
              <a:t>Alyssa Dausman, Ph.D.</a:t>
            </a:r>
            <a:endParaRPr/>
          </a:p>
          <a:p>
            <a:pPr indent="0" lvl="0" marL="0" marR="0" rtl="0" algn="ctr">
              <a:spcBef>
                <a:spcPts val="400"/>
              </a:spcBef>
              <a:spcAft>
                <a:spcPts val="0"/>
              </a:spcAft>
              <a:buClr>
                <a:srgbClr val="4F6128"/>
              </a:buClr>
              <a:buFont typeface="Arial"/>
              <a:buNone/>
            </a:pPr>
            <a:r>
              <a:rPr lang="en-US" sz="2000">
                <a:solidFill>
                  <a:srgbClr val="4F6128"/>
                </a:solidFill>
              </a:rPr>
              <a:t>Science Director</a:t>
            </a:r>
            <a:endParaRPr/>
          </a:p>
          <a:p>
            <a:pPr indent="0" lvl="0" marL="0" marR="0" rtl="0" algn="ctr">
              <a:spcBef>
                <a:spcPts val="400"/>
              </a:spcBef>
              <a:spcAft>
                <a:spcPts val="0"/>
              </a:spcAft>
              <a:buClr>
                <a:srgbClr val="4F6128"/>
              </a:buClr>
              <a:buFont typeface="Arial"/>
              <a:buNone/>
            </a:pPr>
            <a:r>
              <a:t/>
            </a:r>
            <a:endParaRPr/>
          </a:p>
          <a:p>
            <a:pPr indent="0" lvl="0" marL="0" marR="0" rtl="0" algn="ctr">
              <a:spcBef>
                <a:spcPts val="400"/>
              </a:spcBef>
              <a:spcAft>
                <a:spcPts val="0"/>
              </a:spcAft>
              <a:buClr>
                <a:srgbClr val="4F6128"/>
              </a:buClr>
              <a:buFont typeface="Arial"/>
              <a:buNone/>
            </a:pPr>
            <a:r>
              <a:t/>
            </a:r>
            <a:endParaRPr/>
          </a:p>
          <a:p>
            <a:pPr indent="0" lvl="0" marL="0" marR="0" rtl="0" algn="ctr">
              <a:spcBef>
                <a:spcPts val="640"/>
              </a:spcBef>
              <a:spcAft>
                <a:spcPts val="0"/>
              </a:spcAft>
              <a:buClr>
                <a:srgbClr val="888888"/>
              </a:buClr>
              <a:buFont typeface="Arial"/>
              <a:buNone/>
            </a:pPr>
            <a:r>
              <a:t/>
            </a:r>
            <a:endParaRPr b="0" i="0" sz="3200" u="none" cap="none" strike="noStrike">
              <a:solidFill>
                <a:srgbClr val="888888"/>
              </a:solidFill>
              <a:latin typeface="Calibri"/>
              <a:ea typeface="Calibri"/>
              <a:cs typeface="Calibri"/>
              <a:sym typeface="Calibri"/>
            </a:endParaRPr>
          </a:p>
          <a:p>
            <a:pPr indent="0" lvl="0" marL="0" marR="0" rtl="0" algn="ctr">
              <a:spcBef>
                <a:spcPts val="640"/>
              </a:spcBef>
              <a:spcAft>
                <a:spcPts val="0"/>
              </a:spcAft>
              <a:buClr>
                <a:srgbClr val="888888"/>
              </a:buClr>
              <a:buFont typeface="Arial"/>
              <a:buNone/>
            </a:pPr>
            <a:r>
              <a:t/>
            </a:r>
            <a:endParaRPr b="0" i="0" sz="3200" u="none" cap="none" strike="noStrike">
              <a:solidFill>
                <a:srgbClr val="888888"/>
              </a:solidFill>
              <a:latin typeface="Calibri"/>
              <a:ea typeface="Calibri"/>
              <a:cs typeface="Calibri"/>
              <a:sym typeface="Calibri"/>
            </a:endParaRPr>
          </a:p>
        </p:txBody>
      </p:sp>
      <p:sp>
        <p:nvSpPr>
          <p:cNvPr id="177" name="Google Shape;177;p27"/>
          <p:cNvSpPr txBox="1"/>
          <p:nvPr/>
        </p:nvSpPr>
        <p:spPr>
          <a:xfrm>
            <a:off x="1106150" y="587075"/>
            <a:ext cx="8037900" cy="641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FF"/>
              </a:buClr>
              <a:buFont typeface="Calibri"/>
              <a:buNone/>
            </a:pPr>
            <a:r>
              <a:rPr b="1" lang="en-US" sz="2800">
                <a:solidFill>
                  <a:srgbClr val="FFFFFF"/>
                </a:solidFill>
                <a:latin typeface="Arial"/>
                <a:ea typeface="Arial"/>
                <a:cs typeface="Arial"/>
                <a:sym typeface="Arial"/>
              </a:rPr>
              <a:t>Gulf Coast Ecosystem Restoration Council</a:t>
            </a:r>
            <a:endParaRPr b="1" sz="2800">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6"/>
          <p:cNvSpPr txBox="1"/>
          <p:nvPr>
            <p:ph type="title"/>
          </p:nvPr>
        </p:nvSpPr>
        <p:spPr>
          <a:xfrm>
            <a:off x="1432100" y="274650"/>
            <a:ext cx="77118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3600"/>
              <a:t>Addressing BAS in Metric Selection</a:t>
            </a:r>
            <a:endParaRPr b="1" sz="3600"/>
          </a:p>
        </p:txBody>
      </p:sp>
      <p:sp>
        <p:nvSpPr>
          <p:cNvPr id="267" name="Google Shape;267;p36"/>
          <p:cNvSpPr txBox="1"/>
          <p:nvPr/>
        </p:nvSpPr>
        <p:spPr>
          <a:xfrm>
            <a:off x="152400" y="1661160"/>
            <a:ext cx="8991600" cy="4333200"/>
          </a:xfrm>
          <a:prstGeom prst="rect">
            <a:avLst/>
          </a:prstGeom>
          <a:noFill/>
          <a:ln>
            <a:noFill/>
          </a:ln>
        </p:spPr>
        <p:txBody>
          <a:bodyPr anchorCtr="0" anchor="t" bIns="45700" lIns="91425" spcFirstLastPara="1" rIns="91425" wrap="square" tIns="45700">
            <a:noAutofit/>
          </a:bodyPr>
          <a:lstStyle/>
          <a:p>
            <a:pPr indent="0" lvl="0" marL="0" rtl="0">
              <a:lnSpc>
                <a:spcPct val="115000"/>
              </a:lnSpc>
              <a:spcBef>
                <a:spcPts val="0"/>
              </a:spcBef>
              <a:spcAft>
                <a:spcPts val="0"/>
              </a:spcAft>
              <a:buNone/>
            </a:pPr>
            <a:r>
              <a:rPr b="1" lang="en-US" sz="2400">
                <a:solidFill>
                  <a:schemeClr val="dk1"/>
                </a:solidFill>
                <a:latin typeface="Calibri"/>
                <a:ea typeface="Calibri"/>
                <a:cs typeface="Calibri"/>
                <a:sym typeface="Calibri"/>
              </a:rPr>
              <a:t>Metrics selected should be:</a:t>
            </a:r>
            <a:endParaRPr b="1" sz="2400">
              <a:solidFill>
                <a:schemeClr val="dk1"/>
              </a:solidFill>
              <a:latin typeface="Calibri"/>
              <a:ea typeface="Calibri"/>
              <a:cs typeface="Calibri"/>
              <a:sym typeface="Calibri"/>
            </a:endParaRPr>
          </a:p>
          <a:p>
            <a:pPr indent="-381000" lvl="0" marL="4572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Objective</a:t>
            </a:r>
            <a:endParaRPr sz="2400">
              <a:solidFill>
                <a:schemeClr val="dk1"/>
              </a:solidFill>
              <a:latin typeface="Calibri"/>
              <a:ea typeface="Calibri"/>
              <a:cs typeface="Calibri"/>
              <a:sym typeface="Calibri"/>
            </a:endParaRPr>
          </a:p>
          <a:p>
            <a:pPr indent="-381000" lvl="0" marL="4572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Quantifiable, </a:t>
            </a:r>
            <a:endParaRPr sz="2400">
              <a:solidFill>
                <a:schemeClr val="dk1"/>
              </a:solidFill>
              <a:latin typeface="Calibri"/>
              <a:ea typeface="Calibri"/>
              <a:cs typeface="Calibri"/>
              <a:sym typeface="Calibri"/>
            </a:endParaRPr>
          </a:p>
          <a:p>
            <a:pPr indent="-381000" lvl="0" marL="4572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Include outcome targets (e.g. Success criteria), </a:t>
            </a:r>
            <a:endParaRPr sz="2400">
              <a:solidFill>
                <a:schemeClr val="dk1"/>
              </a:solidFill>
              <a:latin typeface="Calibri"/>
              <a:ea typeface="Calibri"/>
              <a:cs typeface="Calibri"/>
              <a:sym typeface="Calibri"/>
            </a:endParaRPr>
          </a:p>
          <a:p>
            <a:pPr indent="-381000" lvl="0" marL="4572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Match the project/program benefits listed in the SEP, and</a:t>
            </a:r>
            <a:endParaRPr sz="2400">
              <a:solidFill>
                <a:schemeClr val="dk1"/>
              </a:solidFill>
              <a:latin typeface="Calibri"/>
              <a:ea typeface="Calibri"/>
              <a:cs typeface="Calibri"/>
              <a:sym typeface="Calibri"/>
            </a:endParaRPr>
          </a:p>
          <a:p>
            <a:pPr indent="-381000" lvl="0" marL="4572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Metrics will be described in the project narrative, included in the ODPs, and </a:t>
            </a:r>
            <a:r>
              <a:rPr lang="en-US" sz="2400">
                <a:solidFill>
                  <a:schemeClr val="dk1"/>
                </a:solidFill>
                <a:latin typeface="Calibri"/>
                <a:ea typeface="Calibri"/>
                <a:cs typeface="Calibri"/>
                <a:sym typeface="Calibri"/>
              </a:rPr>
              <a:t>entered</a:t>
            </a:r>
            <a:r>
              <a:rPr lang="en-US" sz="2400">
                <a:solidFill>
                  <a:schemeClr val="dk1"/>
                </a:solidFill>
                <a:latin typeface="Calibri"/>
                <a:ea typeface="Calibri"/>
                <a:cs typeface="Calibri"/>
                <a:sym typeface="Calibri"/>
              </a:rPr>
              <a:t> into RAAMS.</a:t>
            </a:r>
            <a:endParaRPr>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b="1" lang="en-US" sz="2400">
                <a:solidFill>
                  <a:schemeClr val="dk2"/>
                </a:solidFill>
              </a:rPr>
              <a:t>Please work with Jessica Henkel (</a:t>
            </a:r>
            <a:r>
              <a:rPr b="1" lang="en-US" sz="2400" u="sng">
                <a:solidFill>
                  <a:schemeClr val="dk2"/>
                </a:solidFill>
                <a:hlinkClick r:id="rId3"/>
              </a:rPr>
              <a:t>jessica.henkel@restorethegulf.gov</a:t>
            </a:r>
            <a:r>
              <a:rPr b="1" lang="en-US" sz="2400">
                <a:solidFill>
                  <a:schemeClr val="dk2"/>
                </a:solidFill>
              </a:rPr>
              <a:t>) when developing the Metrics for your project/program. </a:t>
            </a:r>
            <a:endParaRPr b="1" sz="2400">
              <a:solidFill>
                <a:schemeClr val="dk2"/>
              </a:solidFill>
            </a:endParaRPr>
          </a:p>
          <a:p>
            <a:pPr indent="0" lvl="0" marL="0" rtl="0" algn="ctr">
              <a:lnSpc>
                <a:spcPct val="115000"/>
              </a:lnSpc>
              <a:spcBef>
                <a:spcPts val="0"/>
              </a:spcBef>
              <a:spcAft>
                <a:spcPts val="0"/>
              </a:spcAft>
              <a:buNone/>
            </a:pPr>
            <a:r>
              <a:rPr b="1" lang="en-US" sz="2400">
                <a:solidFill>
                  <a:schemeClr val="dk2"/>
                </a:solidFill>
              </a:rPr>
              <a:t>Current Metrics available for selection can be found at:</a:t>
            </a:r>
            <a:endParaRPr b="1" sz="1600">
              <a:solidFill>
                <a:schemeClr val="dk2"/>
              </a:solidFill>
            </a:endParaRPr>
          </a:p>
          <a:p>
            <a:pPr indent="0" lvl="0" marL="0" rtl="0" algn="ctr">
              <a:lnSpc>
                <a:spcPct val="115000"/>
              </a:lnSpc>
              <a:spcBef>
                <a:spcPts val="0"/>
              </a:spcBef>
              <a:spcAft>
                <a:spcPts val="0"/>
              </a:spcAft>
              <a:buNone/>
            </a:pPr>
            <a:r>
              <a:rPr b="1" lang="en-US" sz="1600" u="sng">
                <a:solidFill>
                  <a:schemeClr val="hlink"/>
                </a:solidFill>
                <a:hlinkClick r:id="rId4"/>
              </a:rPr>
              <a:t>https://restorethegulf.gov/sites/default/files/GO-Res_metrics_initial_20170202.pdf</a:t>
            </a:r>
            <a:endParaRPr b="1" sz="1600">
              <a:solidFill>
                <a:schemeClr val="dk2"/>
              </a:solidFill>
            </a:endParaRPr>
          </a:p>
          <a:p>
            <a:pPr indent="0" lvl="0" marL="0" rtl="0" algn="ctr">
              <a:lnSpc>
                <a:spcPct val="115000"/>
              </a:lnSpc>
              <a:spcBef>
                <a:spcPts val="0"/>
              </a:spcBef>
              <a:spcAft>
                <a:spcPts val="0"/>
              </a:spcAft>
              <a:buNone/>
            </a:pPr>
            <a:r>
              <a:t/>
            </a:r>
            <a:endParaRPr b="1" sz="2400">
              <a:solidFill>
                <a:schemeClr val="dk2"/>
              </a:solidFill>
            </a:endParaRPr>
          </a:p>
          <a:p>
            <a:pPr indent="0" lvl="0" marL="0" rtl="0">
              <a:lnSpc>
                <a:spcPct val="115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nSpc>
                <a:spcPct val="115000"/>
              </a:lnSpc>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520"/>
              </a:spcBef>
              <a:spcAft>
                <a:spcPts val="0"/>
              </a:spcAft>
              <a:buNone/>
            </a:pPr>
            <a:r>
              <a:t/>
            </a:r>
            <a:endParaRPr b="1"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7"/>
          <p:cNvSpPr txBox="1"/>
          <p:nvPr>
            <p:ph type="title"/>
          </p:nvPr>
        </p:nvSpPr>
        <p:spPr>
          <a:xfrm>
            <a:off x="1256775" y="253675"/>
            <a:ext cx="77283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rial"/>
                <a:ea typeface="Arial"/>
                <a:cs typeface="Arial"/>
                <a:sym typeface="Arial"/>
              </a:rPr>
              <a:t>Purpose of</a:t>
            </a:r>
            <a:r>
              <a:rPr b="1" lang="en-US" sz="2400">
                <a:latin typeface="Arial"/>
                <a:ea typeface="Arial"/>
                <a:cs typeface="Arial"/>
                <a:sym typeface="Arial"/>
              </a:rPr>
              <a:t> Data Management &amp; Monitoring Plans</a:t>
            </a:r>
            <a:endParaRPr b="1" i="0" sz="2400" u="none" cap="none" strike="noStrike">
              <a:solidFill>
                <a:schemeClr val="lt1"/>
              </a:solidFill>
              <a:latin typeface="Arial"/>
              <a:ea typeface="Arial"/>
              <a:cs typeface="Arial"/>
              <a:sym typeface="Arial"/>
            </a:endParaRPr>
          </a:p>
        </p:txBody>
      </p:sp>
      <p:sp>
        <p:nvSpPr>
          <p:cNvPr id="274" name="Google Shape;274;p37"/>
          <p:cNvSpPr txBox="1"/>
          <p:nvPr/>
        </p:nvSpPr>
        <p:spPr>
          <a:xfrm>
            <a:off x="0" y="1878575"/>
            <a:ext cx="9144000" cy="3895800"/>
          </a:xfrm>
          <a:prstGeom prst="rect">
            <a:avLst/>
          </a:prstGeom>
          <a:noFill/>
          <a:ln>
            <a:noFill/>
          </a:ln>
        </p:spPr>
        <p:txBody>
          <a:bodyPr anchorCtr="0" anchor="t" bIns="45700" lIns="91425" spcFirstLastPara="1" rIns="91425" wrap="square" tIns="45700">
            <a:noAutofit/>
          </a:bodyPr>
          <a:lstStyle/>
          <a:p>
            <a:pPr indent="-330200" lvl="0" marL="342900" marR="0" rtl="0" algn="l">
              <a:lnSpc>
                <a:spcPct val="115000"/>
              </a:lnSpc>
              <a:spcBef>
                <a:spcPts val="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Ensure consistency with RESTORE Act and BAS.</a:t>
            </a:r>
            <a:endParaRPr sz="3000">
              <a:solidFill>
                <a:schemeClr val="dk1"/>
              </a:solidFill>
              <a:latin typeface="Calibri"/>
              <a:ea typeface="Calibri"/>
              <a:cs typeface="Calibri"/>
              <a:sym typeface="Calibri"/>
            </a:endParaRPr>
          </a:p>
          <a:p>
            <a:pPr indent="-330200" lvl="0" marL="342900" marR="0" rtl="0" algn="l">
              <a:lnSpc>
                <a:spcPct val="115000"/>
              </a:lnSpc>
              <a:spcBef>
                <a:spcPts val="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Assist in Council reporting (i.e. Annual Reports).</a:t>
            </a:r>
            <a:endParaRPr sz="3000">
              <a:solidFill>
                <a:schemeClr val="dk1"/>
              </a:solidFill>
              <a:latin typeface="Calibri"/>
              <a:ea typeface="Calibri"/>
              <a:cs typeface="Calibri"/>
              <a:sym typeface="Calibri"/>
            </a:endParaRPr>
          </a:p>
          <a:p>
            <a:pPr indent="-330200" lvl="0" marL="342900" marR="0" rtl="0" algn="l">
              <a:lnSpc>
                <a:spcPct val="115000"/>
              </a:lnSpc>
              <a:spcBef>
                <a:spcPts val="64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Ensure projects are compliant with financial award (selected metrics). </a:t>
            </a:r>
            <a:endParaRPr sz="3000">
              <a:solidFill>
                <a:schemeClr val="dk1"/>
              </a:solidFill>
              <a:latin typeface="Calibri"/>
              <a:ea typeface="Calibri"/>
              <a:cs typeface="Calibri"/>
              <a:sym typeface="Calibri"/>
            </a:endParaRPr>
          </a:p>
          <a:p>
            <a:pPr indent="-330200" lvl="0" marL="342900" marR="0" rtl="0" algn="l">
              <a:lnSpc>
                <a:spcPct val="115000"/>
              </a:lnSpc>
              <a:spcBef>
                <a:spcPts val="64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Determine whether projects are meeting intended objectives, benefits, and outcomes, and  </a:t>
            </a:r>
            <a:endParaRPr sz="3000">
              <a:solidFill>
                <a:schemeClr val="dk1"/>
              </a:solidFill>
              <a:latin typeface="Calibri"/>
              <a:ea typeface="Calibri"/>
              <a:cs typeface="Calibri"/>
              <a:sym typeface="Calibri"/>
            </a:endParaRPr>
          </a:p>
          <a:p>
            <a:pPr indent="-330200" lvl="0" marL="342900" marR="0" rtl="0" algn="l">
              <a:lnSpc>
                <a:spcPct val="115000"/>
              </a:lnSpc>
              <a:spcBef>
                <a:spcPts val="64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Allow for future adaptive management actions, if warranted. </a:t>
            </a:r>
            <a:endParaRPr sz="3000">
              <a:solidFill>
                <a:schemeClr val="dk1"/>
              </a:solidFill>
              <a:latin typeface="Calibri"/>
              <a:ea typeface="Calibri"/>
              <a:cs typeface="Calibri"/>
              <a:sym typeface="Calibri"/>
            </a:endParaRPr>
          </a:p>
          <a:p>
            <a:pPr indent="0" lvl="0" marL="0" marR="0" rtl="0" algn="l">
              <a:lnSpc>
                <a:spcPct val="115000"/>
              </a:lnSpc>
              <a:spcBef>
                <a:spcPts val="640"/>
              </a:spcBef>
              <a:spcAft>
                <a:spcPts val="0"/>
              </a:spcAft>
              <a:buClr>
                <a:schemeClr val="dk1"/>
              </a:buClr>
              <a:buFont typeface="Arial"/>
              <a:buNone/>
            </a:pPr>
            <a:r>
              <a:rPr lang="en-US" sz="3000">
                <a:solidFill>
                  <a:schemeClr val="dk1"/>
                </a:solidFill>
                <a:latin typeface="Calibri"/>
                <a:ea typeface="Calibri"/>
                <a:cs typeface="Calibri"/>
                <a:sym typeface="Calibri"/>
              </a:rPr>
              <a:t> </a:t>
            </a:r>
            <a:endParaRPr i="1" sz="3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8"/>
          <p:cNvSpPr txBox="1"/>
          <p:nvPr/>
        </p:nvSpPr>
        <p:spPr>
          <a:xfrm>
            <a:off x="-169350" y="1735675"/>
            <a:ext cx="9144000" cy="3987900"/>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Clr>
                <a:schemeClr val="dk1"/>
              </a:buClr>
              <a:buFont typeface="Arial"/>
              <a:buNone/>
            </a:pPr>
            <a:r>
              <a:rPr i="0" lang="en-US" sz="3000" u="none" cap="none" strike="noStrike">
                <a:solidFill>
                  <a:schemeClr val="dk1"/>
                </a:solidFill>
                <a:latin typeface="Calibri"/>
                <a:ea typeface="Calibri"/>
                <a:cs typeface="Calibri"/>
                <a:sym typeface="Calibri"/>
              </a:rPr>
              <a:t>Federal Reporting &amp; </a:t>
            </a:r>
            <a:r>
              <a:rPr lang="en-US" sz="3000">
                <a:latin typeface="Calibri"/>
                <a:ea typeface="Calibri"/>
                <a:cs typeface="Calibri"/>
                <a:sym typeface="Calibri"/>
              </a:rPr>
              <a:t> </a:t>
            </a:r>
            <a:r>
              <a:rPr i="0" lang="en-US" sz="3000" u="none" cap="none" strike="noStrike">
                <a:solidFill>
                  <a:schemeClr val="dk1"/>
                </a:solidFill>
                <a:latin typeface="Calibri"/>
                <a:ea typeface="Calibri"/>
                <a:cs typeface="Calibri"/>
                <a:sym typeface="Calibri"/>
              </a:rPr>
              <a:t>Data Management Requirements:</a:t>
            </a:r>
            <a:endParaRPr sz="3000">
              <a:latin typeface="Calibri"/>
              <a:ea typeface="Calibri"/>
              <a:cs typeface="Calibri"/>
              <a:sym typeface="Calibri"/>
            </a:endParaRPr>
          </a:p>
          <a:p>
            <a:pPr indent="-285750" lvl="1" marL="74295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GPRA Modernization Act (P.L. 111-352)</a:t>
            </a:r>
            <a:endParaRPr/>
          </a:p>
          <a:p>
            <a:pPr indent="-285750" lvl="1" marL="74295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OMB guidance (2 C.F.R. § 200.328)</a:t>
            </a:r>
            <a:endParaRPr/>
          </a:p>
          <a:p>
            <a:pPr indent="-285750" lvl="1" marL="74295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RESTORE Act (Section 1603(t)(2)(C)(vii)(VII)(dd)</a:t>
            </a:r>
            <a:endParaRPr b="0" i="0" sz="2600" u="none" cap="none" strike="noStrike">
              <a:solidFill>
                <a:schemeClr val="dk1"/>
              </a:solidFill>
              <a:latin typeface="Calibri"/>
              <a:ea typeface="Calibri"/>
              <a:cs typeface="Calibri"/>
              <a:sym typeface="Calibri"/>
            </a:endParaRPr>
          </a:p>
          <a:p>
            <a:pPr indent="-285750" lvl="1" marL="742950" marR="0" rtl="0" algn="l">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Digital Accountability and Transparency Act </a:t>
            </a:r>
            <a:endParaRPr sz="2600">
              <a:solidFill>
                <a:schemeClr val="dk1"/>
              </a:solidFill>
              <a:latin typeface="Calibri"/>
              <a:ea typeface="Calibri"/>
              <a:cs typeface="Calibri"/>
              <a:sym typeface="Calibri"/>
            </a:endParaRPr>
          </a:p>
          <a:p>
            <a:pPr indent="457200" lvl="0" marL="457200" marR="0" rtl="0" algn="l">
              <a:spcBef>
                <a:spcPts val="520"/>
              </a:spcBef>
              <a:spcAft>
                <a:spcPts val="0"/>
              </a:spcAft>
              <a:buNone/>
            </a:pPr>
            <a:r>
              <a:rPr lang="en-US" sz="2600">
                <a:solidFill>
                  <a:schemeClr val="dk1"/>
                </a:solidFill>
                <a:latin typeface="Calibri"/>
                <a:ea typeface="Calibri"/>
                <a:cs typeface="Calibri"/>
                <a:sym typeface="Calibri"/>
              </a:rPr>
              <a:t>(S.994; i.e. Data Act of 2014)</a:t>
            </a:r>
            <a:endParaRPr sz="2600">
              <a:solidFill>
                <a:schemeClr val="dk1"/>
              </a:solidFill>
              <a:latin typeface="Calibri"/>
              <a:ea typeface="Calibri"/>
              <a:cs typeface="Calibri"/>
              <a:sym typeface="Calibri"/>
            </a:endParaRPr>
          </a:p>
          <a:p>
            <a:pPr indent="-285750" lvl="1" marL="74295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OMB Memorandum (9 May 2013):</a:t>
            </a:r>
            <a:r>
              <a:rPr b="0" i="1" lang="en-US" sz="2400" u="sng" cap="none" strike="noStrike">
                <a:solidFill>
                  <a:schemeClr val="hlink"/>
                </a:solidFill>
                <a:latin typeface="Calibri"/>
                <a:ea typeface="Calibri"/>
                <a:cs typeface="Calibri"/>
                <a:sym typeface="Calibri"/>
                <a:hlinkClick r:id="rId3"/>
              </a:rPr>
              <a:t>Open Data Policy - Managing Information as an Asset</a:t>
            </a:r>
            <a:endParaRPr b="0" i="1" sz="2400" u="none" cap="none" strike="noStrike">
              <a:solidFill>
                <a:schemeClr val="dk1"/>
              </a:solidFill>
              <a:latin typeface="Calibri"/>
              <a:ea typeface="Calibri"/>
              <a:cs typeface="Calibri"/>
              <a:sym typeface="Calibri"/>
            </a:endParaRPr>
          </a:p>
          <a:p>
            <a:pPr indent="-285750" lvl="1" marL="74295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White House (22 February 2013) </a:t>
            </a:r>
            <a:r>
              <a:rPr b="0" i="1" lang="en-US" sz="2400" u="sng" cap="none" strike="noStrike">
                <a:solidFill>
                  <a:schemeClr val="hlink"/>
                </a:solidFill>
                <a:latin typeface="Calibri"/>
                <a:ea typeface="Calibri"/>
                <a:cs typeface="Calibri"/>
                <a:sym typeface="Calibri"/>
                <a:hlinkClick r:id="rId4"/>
              </a:rPr>
              <a:t>Office of Science and Technology Policy Memorandum</a:t>
            </a:r>
            <a:endParaRPr b="0" i="1" sz="2000" u="none" cap="none" strike="noStrike">
              <a:solidFill>
                <a:schemeClr val="dk1"/>
              </a:solidFill>
              <a:latin typeface="Calibri"/>
              <a:ea typeface="Calibri"/>
              <a:cs typeface="Calibri"/>
              <a:sym typeface="Calibri"/>
            </a:endParaRPr>
          </a:p>
        </p:txBody>
      </p:sp>
      <p:sp>
        <p:nvSpPr>
          <p:cNvPr id="281" name="Google Shape;281;p38"/>
          <p:cNvSpPr txBox="1"/>
          <p:nvPr/>
        </p:nvSpPr>
        <p:spPr>
          <a:xfrm>
            <a:off x="1106150" y="510875"/>
            <a:ext cx="8037900" cy="641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FF"/>
              </a:buClr>
              <a:buFont typeface="Calibri"/>
              <a:buNone/>
            </a:pPr>
            <a:r>
              <a:rPr b="1" lang="en-US" sz="3600">
                <a:solidFill>
                  <a:srgbClr val="FFFFFF"/>
                </a:solidFill>
              </a:rPr>
              <a:t>Council’s Federal Requirements</a:t>
            </a:r>
            <a:endParaRPr b="1" sz="3600">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9"/>
          <p:cNvSpPr/>
          <p:nvPr/>
        </p:nvSpPr>
        <p:spPr>
          <a:xfrm>
            <a:off x="-1117600" y="-773289"/>
            <a:ext cx="11853300" cy="8720700"/>
          </a:xfrm>
          <a:prstGeom prst="rect">
            <a:avLst/>
          </a:prstGeom>
          <a:solidFill>
            <a:schemeClr val="lt1"/>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8" name="Google Shape;288;p39"/>
          <p:cNvSpPr/>
          <p:nvPr/>
        </p:nvSpPr>
        <p:spPr>
          <a:xfrm>
            <a:off x="6841794" y="779352"/>
            <a:ext cx="1496100" cy="507600"/>
          </a:xfrm>
          <a:prstGeom prst="rightArrow">
            <a:avLst>
              <a:gd fmla="val 50000" name="adj1"/>
              <a:gd fmla="val 50000" name="adj2"/>
            </a:avLst>
          </a:prstGeom>
          <a:solidFill>
            <a:schemeClr val="accent1"/>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9" name="Google Shape;289;p39"/>
          <p:cNvSpPr/>
          <p:nvPr/>
        </p:nvSpPr>
        <p:spPr>
          <a:xfrm rot="5400000">
            <a:off x="4877265" y="2343482"/>
            <a:ext cx="227100" cy="196800"/>
          </a:xfrm>
          <a:prstGeom prst="rightArrow">
            <a:avLst>
              <a:gd fmla="val 50000" name="adj1"/>
              <a:gd fmla="val 50000" name="adj2"/>
            </a:avLst>
          </a:prstGeom>
          <a:gradFill>
            <a:gsLst>
              <a:gs pos="0">
                <a:srgbClr val="3E7FCD"/>
              </a:gs>
              <a:gs pos="100000">
                <a:srgbClr val="96C0FF"/>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0" name="Google Shape;290;p39"/>
          <p:cNvSpPr/>
          <p:nvPr/>
        </p:nvSpPr>
        <p:spPr>
          <a:xfrm>
            <a:off x="5095615" y="4184614"/>
            <a:ext cx="1144800" cy="472200"/>
          </a:xfrm>
          <a:prstGeom prst="rightArrow">
            <a:avLst>
              <a:gd fmla="val 50000" name="adj1"/>
              <a:gd fmla="val 50000" name="adj2"/>
            </a:avLst>
          </a:prstGeom>
          <a:gradFill>
            <a:gsLst>
              <a:gs pos="0">
                <a:srgbClr val="3E7FCD"/>
              </a:gs>
              <a:gs pos="100000">
                <a:srgbClr val="96C0FF"/>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1" name="Google Shape;291;p39"/>
          <p:cNvSpPr/>
          <p:nvPr/>
        </p:nvSpPr>
        <p:spPr>
          <a:xfrm>
            <a:off x="414813" y="1149685"/>
            <a:ext cx="116700" cy="629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2" name="Google Shape;292;p39"/>
          <p:cNvSpPr/>
          <p:nvPr/>
        </p:nvSpPr>
        <p:spPr>
          <a:xfrm>
            <a:off x="8275480" y="6316130"/>
            <a:ext cx="186600" cy="423300"/>
          </a:xfrm>
          <a:prstGeom prst="rect">
            <a:avLst/>
          </a:prstGeom>
          <a:solidFill>
            <a:srgbClr val="4F8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3" name="Google Shape;293;p39"/>
          <p:cNvSpPr/>
          <p:nvPr/>
        </p:nvSpPr>
        <p:spPr>
          <a:xfrm flipH="1">
            <a:off x="3579031" y="2113232"/>
            <a:ext cx="1557600" cy="287100"/>
          </a:xfrm>
          <a:prstGeom prst="bentUpArrow">
            <a:avLst>
              <a:gd fmla="val 25000" name="adj1"/>
              <a:gd fmla="val 25000" name="adj2"/>
              <a:gd fmla="val 25000" name="adj3"/>
            </a:avLst>
          </a:prstGeom>
          <a:gradFill>
            <a:gsLst>
              <a:gs pos="0">
                <a:srgbClr val="3E7FCD"/>
              </a:gs>
              <a:gs pos="100000">
                <a:srgbClr val="96C0FF"/>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4" name="Google Shape;294;p39"/>
          <p:cNvSpPr/>
          <p:nvPr/>
        </p:nvSpPr>
        <p:spPr>
          <a:xfrm>
            <a:off x="952555" y="4017645"/>
            <a:ext cx="3060300" cy="721500"/>
          </a:xfrm>
          <a:prstGeom prst="rect">
            <a:avLst/>
          </a:prstGeom>
          <a:gradFill>
            <a:gsLst>
              <a:gs pos="0">
                <a:srgbClr val="3E7FCD"/>
              </a:gs>
              <a:gs pos="32000">
                <a:srgbClr val="3E7FCD"/>
              </a:gs>
              <a:gs pos="83000">
                <a:srgbClr val="96C0FF">
                  <a:alpha val="28627"/>
                </a:srgbClr>
              </a:gs>
              <a:gs pos="100000">
                <a:srgbClr val="96C0FF">
                  <a:alpha val="28627"/>
                </a:srgbClr>
              </a:gs>
            </a:gsLst>
            <a:lin ang="0" scaled="0"/>
          </a:gra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Project Implementation/</a:t>
            </a:r>
            <a:endParaRPr/>
          </a:p>
          <a:p>
            <a:pPr indent="0" lvl="0" marL="0" marR="0" rtl="0" algn="l">
              <a:spcBef>
                <a:spcPts val="0"/>
              </a:spcBef>
              <a:spcAft>
                <a:spcPts val="0"/>
              </a:spcAft>
              <a:buNone/>
            </a:pPr>
            <a:r>
              <a:rPr lang="en-US" sz="1400">
                <a:solidFill>
                  <a:schemeClr val="lt1"/>
                </a:solidFill>
                <a:latin typeface="Arial"/>
                <a:ea typeface="Arial"/>
                <a:cs typeface="Arial"/>
                <a:sym typeface="Arial"/>
              </a:rPr>
              <a:t>Evaluation*</a:t>
            </a:r>
            <a:endParaRPr sz="1400">
              <a:solidFill>
                <a:schemeClr val="lt1"/>
              </a:solidFill>
              <a:latin typeface="Arial"/>
              <a:ea typeface="Arial"/>
              <a:cs typeface="Arial"/>
              <a:sym typeface="Arial"/>
            </a:endParaRPr>
          </a:p>
        </p:txBody>
      </p:sp>
      <p:sp>
        <p:nvSpPr>
          <p:cNvPr id="295" name="Google Shape;295;p39"/>
          <p:cNvSpPr/>
          <p:nvPr/>
        </p:nvSpPr>
        <p:spPr>
          <a:xfrm>
            <a:off x="5095615" y="2113233"/>
            <a:ext cx="1390500" cy="287100"/>
          </a:xfrm>
          <a:prstGeom prst="bentUpArrow">
            <a:avLst>
              <a:gd fmla="val 25000" name="adj1"/>
              <a:gd fmla="val 25000" name="adj2"/>
              <a:gd fmla="val 25000" name="adj3"/>
            </a:avLst>
          </a:prstGeom>
          <a:gradFill>
            <a:gsLst>
              <a:gs pos="0">
                <a:srgbClr val="3E7FCD"/>
              </a:gs>
              <a:gs pos="100000">
                <a:srgbClr val="96C0FF"/>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6" name="Google Shape;296;p39"/>
          <p:cNvSpPr/>
          <p:nvPr/>
        </p:nvSpPr>
        <p:spPr>
          <a:xfrm>
            <a:off x="4896181" y="1441098"/>
            <a:ext cx="240600" cy="105300"/>
          </a:xfrm>
          <a:prstGeom prst="rect">
            <a:avLst/>
          </a:prstGeom>
          <a:gradFill>
            <a:gsLst>
              <a:gs pos="0">
                <a:srgbClr val="3E7FCD"/>
              </a:gs>
              <a:gs pos="100000">
                <a:srgbClr val="96C0FF"/>
              </a:gs>
            </a:gsLst>
            <a:lin ang="16200038" scaled="0"/>
          </a:gra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7" name="Google Shape;297;p39"/>
          <p:cNvSpPr/>
          <p:nvPr/>
        </p:nvSpPr>
        <p:spPr>
          <a:xfrm>
            <a:off x="2852798" y="537244"/>
            <a:ext cx="4219621" cy="912065"/>
          </a:xfrm>
          <a:prstGeom prst="flowChartProcess">
            <a:avLst/>
          </a:prstGeom>
          <a:solidFill>
            <a:schemeClr val="accent3"/>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600">
                <a:solidFill>
                  <a:schemeClr val="lt1"/>
                </a:solidFill>
                <a:latin typeface="Arial"/>
                <a:ea typeface="Arial"/>
                <a:cs typeface="Arial"/>
                <a:sym typeface="Arial"/>
              </a:rPr>
              <a:t>Comprehensive </a:t>
            </a:r>
            <a:endParaRPr/>
          </a:p>
          <a:p>
            <a:pPr indent="0" lvl="0" marL="0" marR="0" rtl="0" algn="ctr">
              <a:spcBef>
                <a:spcPts val="0"/>
              </a:spcBef>
              <a:spcAft>
                <a:spcPts val="0"/>
              </a:spcAft>
              <a:buNone/>
            </a:pPr>
            <a:r>
              <a:rPr lang="en-US" sz="2600">
                <a:solidFill>
                  <a:schemeClr val="lt1"/>
                </a:solidFill>
              </a:rPr>
              <a:t>Gulf Restoration</a:t>
            </a:r>
            <a:endParaRPr/>
          </a:p>
        </p:txBody>
      </p:sp>
      <p:sp>
        <p:nvSpPr>
          <p:cNvPr id="298" name="Google Shape;298;p39"/>
          <p:cNvSpPr/>
          <p:nvPr/>
        </p:nvSpPr>
        <p:spPr>
          <a:xfrm rot="10800000">
            <a:off x="3538014" y="1546211"/>
            <a:ext cx="1557600" cy="232800"/>
          </a:xfrm>
          <a:prstGeom prst="bentUpArrow">
            <a:avLst>
              <a:gd fmla="val 25000" name="adj1"/>
              <a:gd fmla="val 25000" name="adj2"/>
              <a:gd fmla="val 25000" name="adj3"/>
            </a:avLst>
          </a:prstGeom>
          <a:gradFill>
            <a:gsLst>
              <a:gs pos="0">
                <a:srgbClr val="3E7FCD"/>
              </a:gs>
              <a:gs pos="100000">
                <a:srgbClr val="96C0FF"/>
              </a:gs>
            </a:gsLst>
            <a:lin ang="16200038" scaled="0"/>
          </a:gra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9" name="Google Shape;299;p39"/>
          <p:cNvSpPr/>
          <p:nvPr/>
        </p:nvSpPr>
        <p:spPr>
          <a:xfrm flipH="1" rot="10800000">
            <a:off x="5095615" y="1546212"/>
            <a:ext cx="1390500" cy="232800"/>
          </a:xfrm>
          <a:prstGeom prst="bentUpArrow">
            <a:avLst>
              <a:gd fmla="val 25000" name="adj1"/>
              <a:gd fmla="val 25000" name="adj2"/>
              <a:gd fmla="val 25000" name="adj3"/>
            </a:avLst>
          </a:prstGeom>
          <a:gradFill>
            <a:gsLst>
              <a:gs pos="0">
                <a:srgbClr val="3E7FCD"/>
              </a:gs>
              <a:gs pos="100000">
                <a:srgbClr val="96C0FF"/>
              </a:gs>
            </a:gsLst>
            <a:lin ang="16200038" scaled="0"/>
          </a:gra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0" name="Google Shape;300;p39"/>
          <p:cNvSpPr/>
          <p:nvPr/>
        </p:nvSpPr>
        <p:spPr>
          <a:xfrm>
            <a:off x="2852798" y="1805750"/>
            <a:ext cx="2039700" cy="450300"/>
          </a:xfrm>
          <a:prstGeom prst="rect">
            <a:avLst/>
          </a:prstGeom>
          <a:solidFill>
            <a:srgbClr val="9BBB59"/>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lt1"/>
                </a:solidFill>
                <a:latin typeface="Arial"/>
                <a:ea typeface="Arial"/>
                <a:cs typeface="Arial"/>
                <a:sym typeface="Arial"/>
              </a:rPr>
              <a:t>Goal: </a:t>
            </a:r>
            <a:r>
              <a:rPr lang="en-US" sz="1500">
                <a:solidFill>
                  <a:schemeClr val="lt1"/>
                </a:solidFill>
                <a:latin typeface="Arial"/>
                <a:ea typeface="Arial"/>
                <a:cs typeface="Arial"/>
                <a:sym typeface="Arial"/>
              </a:rPr>
              <a:t>Restore and Conserve Habitat**</a:t>
            </a:r>
            <a:endParaRPr sz="1500">
              <a:solidFill>
                <a:schemeClr val="lt1"/>
              </a:solidFill>
              <a:latin typeface="Arial"/>
              <a:ea typeface="Arial"/>
              <a:cs typeface="Arial"/>
              <a:sym typeface="Arial"/>
            </a:endParaRPr>
          </a:p>
        </p:txBody>
      </p:sp>
      <p:sp>
        <p:nvSpPr>
          <p:cNvPr id="301" name="Google Shape;301;p39"/>
          <p:cNvSpPr/>
          <p:nvPr/>
        </p:nvSpPr>
        <p:spPr>
          <a:xfrm>
            <a:off x="5032767" y="1805750"/>
            <a:ext cx="2039700" cy="450300"/>
          </a:xfrm>
          <a:prstGeom prst="rect">
            <a:avLst/>
          </a:prstGeom>
          <a:solidFill>
            <a:srgbClr val="9BBB59"/>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lt1"/>
                </a:solidFill>
                <a:latin typeface="Arial"/>
                <a:ea typeface="Arial"/>
                <a:cs typeface="Arial"/>
                <a:sym typeface="Arial"/>
              </a:rPr>
              <a:t>Goal: </a:t>
            </a:r>
            <a:r>
              <a:rPr lang="en-US" sz="1500">
                <a:solidFill>
                  <a:schemeClr val="lt1"/>
                </a:solidFill>
                <a:latin typeface="Arial"/>
                <a:ea typeface="Arial"/>
                <a:cs typeface="Arial"/>
                <a:sym typeface="Arial"/>
              </a:rPr>
              <a:t>Restore        Water Quality**</a:t>
            </a:r>
            <a:endParaRPr sz="1500">
              <a:solidFill>
                <a:schemeClr val="lt1"/>
              </a:solidFill>
              <a:latin typeface="Arial"/>
              <a:ea typeface="Arial"/>
              <a:cs typeface="Arial"/>
              <a:sym typeface="Arial"/>
            </a:endParaRPr>
          </a:p>
        </p:txBody>
      </p:sp>
      <p:sp>
        <p:nvSpPr>
          <p:cNvPr id="302" name="Google Shape;302;p39"/>
          <p:cNvSpPr/>
          <p:nvPr/>
        </p:nvSpPr>
        <p:spPr>
          <a:xfrm>
            <a:off x="952555" y="1805750"/>
            <a:ext cx="1900200" cy="450300"/>
          </a:xfrm>
          <a:prstGeom prst="rect">
            <a:avLst/>
          </a:prstGeom>
          <a:gradFill>
            <a:gsLst>
              <a:gs pos="0">
                <a:srgbClr val="3E7FCD"/>
              </a:gs>
              <a:gs pos="32000">
                <a:srgbClr val="3E7FCD"/>
              </a:gs>
              <a:gs pos="83000">
                <a:srgbClr val="96C0FF">
                  <a:alpha val="28627"/>
                </a:srgbClr>
              </a:gs>
              <a:gs pos="100000">
                <a:srgbClr val="96C0FF">
                  <a:alpha val="28627"/>
                </a:srgbClr>
              </a:gs>
            </a:gsLst>
            <a:lin ang="0" scaled="0"/>
          </a:gra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Arial"/>
                <a:ea typeface="Arial"/>
                <a:cs typeface="Arial"/>
                <a:sym typeface="Arial"/>
              </a:rPr>
              <a:t>Individual Project Goals*</a:t>
            </a:r>
            <a:endParaRPr sz="1600">
              <a:solidFill>
                <a:schemeClr val="lt1"/>
              </a:solidFill>
              <a:latin typeface="Arial"/>
              <a:ea typeface="Arial"/>
              <a:cs typeface="Arial"/>
              <a:sym typeface="Arial"/>
            </a:endParaRPr>
          </a:p>
        </p:txBody>
      </p:sp>
      <p:sp>
        <p:nvSpPr>
          <p:cNvPr id="303" name="Google Shape;303;p39"/>
          <p:cNvSpPr/>
          <p:nvPr/>
        </p:nvSpPr>
        <p:spPr>
          <a:xfrm>
            <a:off x="952555" y="2569637"/>
            <a:ext cx="3060300" cy="450300"/>
          </a:xfrm>
          <a:prstGeom prst="rect">
            <a:avLst/>
          </a:prstGeom>
          <a:gradFill>
            <a:gsLst>
              <a:gs pos="0">
                <a:srgbClr val="3E7FCD"/>
              </a:gs>
              <a:gs pos="32000">
                <a:srgbClr val="3E7FCD"/>
              </a:gs>
              <a:gs pos="83000">
                <a:srgbClr val="96C0FF">
                  <a:alpha val="28627"/>
                </a:srgbClr>
              </a:gs>
              <a:gs pos="100000">
                <a:srgbClr val="96C0FF">
                  <a:alpha val="28627"/>
                </a:srgbClr>
              </a:gs>
            </a:gsLst>
            <a:lin ang="0" scaled="0"/>
          </a:gra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Project Strategy*</a:t>
            </a:r>
            <a:endParaRPr sz="1400">
              <a:solidFill>
                <a:schemeClr val="lt1"/>
              </a:solidFill>
              <a:latin typeface="Arial"/>
              <a:ea typeface="Arial"/>
              <a:cs typeface="Arial"/>
              <a:sym typeface="Arial"/>
            </a:endParaRPr>
          </a:p>
        </p:txBody>
      </p:sp>
      <p:sp>
        <p:nvSpPr>
          <p:cNvPr id="304" name="Google Shape;304;p39"/>
          <p:cNvSpPr/>
          <p:nvPr/>
        </p:nvSpPr>
        <p:spPr>
          <a:xfrm>
            <a:off x="4012941" y="2552061"/>
            <a:ext cx="2039700" cy="450300"/>
          </a:xfrm>
          <a:prstGeom prst="rect">
            <a:avLst/>
          </a:prstGeom>
          <a:solidFill>
            <a:srgbClr val="9BBB59"/>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rPr>
              <a:t>Project</a:t>
            </a:r>
            <a:r>
              <a:rPr b="1" lang="en-US" sz="1600">
                <a:solidFill>
                  <a:schemeClr val="lt1"/>
                </a:solidFill>
                <a:latin typeface="Arial"/>
                <a:ea typeface="Arial"/>
                <a:cs typeface="Arial"/>
                <a:sym typeface="Arial"/>
              </a:rPr>
              <a:t> Objectives*</a:t>
            </a:r>
            <a:endParaRPr sz="1600">
              <a:solidFill>
                <a:schemeClr val="lt1"/>
              </a:solidFill>
              <a:latin typeface="Arial"/>
              <a:ea typeface="Arial"/>
              <a:cs typeface="Arial"/>
              <a:sym typeface="Arial"/>
            </a:endParaRPr>
          </a:p>
        </p:txBody>
      </p:sp>
      <p:sp>
        <p:nvSpPr>
          <p:cNvPr id="305" name="Google Shape;305;p39"/>
          <p:cNvSpPr/>
          <p:nvPr/>
        </p:nvSpPr>
        <p:spPr>
          <a:xfrm>
            <a:off x="7950156" y="1663058"/>
            <a:ext cx="338700" cy="4681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6" name="Google Shape;306;p39"/>
          <p:cNvSpPr txBox="1"/>
          <p:nvPr/>
        </p:nvSpPr>
        <p:spPr>
          <a:xfrm rot="-5400000">
            <a:off x="5578019" y="3667506"/>
            <a:ext cx="50775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Arial"/>
                <a:ea typeface="Arial"/>
                <a:cs typeface="Arial"/>
                <a:sym typeface="Arial"/>
              </a:rPr>
              <a:t>Federal Reporting and Data Management</a:t>
            </a:r>
            <a:r>
              <a:rPr lang="en-US" sz="1600">
                <a:solidFill>
                  <a:schemeClr val="lt1"/>
                </a:solidFill>
                <a:latin typeface="Arial"/>
                <a:ea typeface="Arial"/>
                <a:cs typeface="Arial"/>
                <a:sym typeface="Arial"/>
              </a:rPr>
              <a:t> **</a:t>
            </a:r>
            <a:r>
              <a:rPr lang="en-US" sz="1600">
                <a:solidFill>
                  <a:schemeClr val="lt1"/>
                </a:solidFill>
                <a:latin typeface="Arial"/>
                <a:ea typeface="Arial"/>
                <a:cs typeface="Arial"/>
                <a:sym typeface="Arial"/>
              </a:rPr>
              <a:t>**Regulations**</a:t>
            </a:r>
            <a:endParaRPr sz="1600">
              <a:solidFill>
                <a:schemeClr val="lt1"/>
              </a:solidFill>
              <a:latin typeface="Arial"/>
              <a:ea typeface="Arial"/>
              <a:cs typeface="Arial"/>
              <a:sym typeface="Arial"/>
            </a:endParaRPr>
          </a:p>
        </p:txBody>
      </p:sp>
      <p:sp>
        <p:nvSpPr>
          <p:cNvPr id="307" name="Google Shape;307;p39"/>
          <p:cNvSpPr/>
          <p:nvPr/>
        </p:nvSpPr>
        <p:spPr>
          <a:xfrm>
            <a:off x="3482185" y="3627869"/>
            <a:ext cx="2556477" cy="1614739"/>
          </a:xfrm>
          <a:prstGeom prst="flowChartPreparation">
            <a:avLst/>
          </a:prstGeom>
          <a:gradFill>
            <a:gsLst>
              <a:gs pos="0">
                <a:srgbClr val="3E7FCD"/>
              </a:gs>
              <a:gs pos="100000">
                <a:srgbClr val="96C0FF"/>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Observational Data Plan:* RAAMS Metrics and Performance Measures</a:t>
            </a:r>
            <a:endParaRPr sz="1400">
              <a:solidFill>
                <a:schemeClr val="lt1"/>
              </a:solidFill>
              <a:latin typeface="Arial"/>
              <a:ea typeface="Arial"/>
              <a:cs typeface="Arial"/>
              <a:sym typeface="Arial"/>
            </a:endParaRPr>
          </a:p>
        </p:txBody>
      </p:sp>
      <p:sp>
        <p:nvSpPr>
          <p:cNvPr id="308" name="Google Shape;308;p39"/>
          <p:cNvSpPr/>
          <p:nvPr/>
        </p:nvSpPr>
        <p:spPr>
          <a:xfrm>
            <a:off x="6699694" y="4170502"/>
            <a:ext cx="1269300" cy="472200"/>
          </a:xfrm>
          <a:prstGeom prst="rightArrow">
            <a:avLst>
              <a:gd fmla="val 50000" name="adj1"/>
              <a:gd fmla="val 50000" name="adj2"/>
            </a:avLst>
          </a:prstGeom>
          <a:gradFill>
            <a:gsLst>
              <a:gs pos="0">
                <a:srgbClr val="3E7FCD"/>
              </a:gs>
              <a:gs pos="100000">
                <a:srgbClr val="96C0FF"/>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9" name="Google Shape;309;p39"/>
          <p:cNvSpPr/>
          <p:nvPr/>
        </p:nvSpPr>
        <p:spPr>
          <a:xfrm rot="-5400000">
            <a:off x="-1998344" y="3605828"/>
            <a:ext cx="5124000" cy="317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 </a:t>
            </a:r>
            <a:r>
              <a:rPr lang="en-US">
                <a:solidFill>
                  <a:schemeClr val="lt1"/>
                </a:solidFill>
              </a:rPr>
              <a:t>Consortium Goals</a:t>
            </a:r>
            <a:r>
              <a:rPr lang="en-US" sz="1400">
                <a:solidFill>
                  <a:schemeClr val="lt1"/>
                </a:solidFill>
                <a:latin typeface="Arial"/>
                <a:ea typeface="Arial"/>
                <a:cs typeface="Arial"/>
                <a:sym typeface="Arial"/>
              </a:rPr>
              <a:t>**</a:t>
            </a:r>
            <a:endParaRPr sz="1400">
              <a:solidFill>
                <a:schemeClr val="lt1"/>
              </a:solidFill>
              <a:latin typeface="Arial"/>
              <a:ea typeface="Arial"/>
              <a:cs typeface="Arial"/>
              <a:sym typeface="Arial"/>
            </a:endParaRPr>
          </a:p>
        </p:txBody>
      </p:sp>
      <p:sp>
        <p:nvSpPr>
          <p:cNvPr id="310" name="Google Shape;310;p39"/>
          <p:cNvSpPr/>
          <p:nvPr/>
        </p:nvSpPr>
        <p:spPr>
          <a:xfrm>
            <a:off x="4499507" y="3002334"/>
            <a:ext cx="488400" cy="585300"/>
          </a:xfrm>
          <a:prstGeom prst="upDownArrow">
            <a:avLst>
              <a:gd fmla="val 50000" name="adj1"/>
              <a:gd fmla="val 50000" name="adj2"/>
            </a:avLst>
          </a:prstGeom>
          <a:gradFill>
            <a:gsLst>
              <a:gs pos="0">
                <a:srgbClr val="3E7FCD"/>
              </a:gs>
              <a:gs pos="100000">
                <a:srgbClr val="96C0FF"/>
              </a:gs>
            </a:gsLst>
            <a:lin ang="16200038" scaled="0"/>
          </a:gra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11" name="Google Shape;311;p39"/>
          <p:cNvSpPr/>
          <p:nvPr/>
        </p:nvSpPr>
        <p:spPr>
          <a:xfrm rot="-5400000">
            <a:off x="-2456211" y="3441878"/>
            <a:ext cx="5428800" cy="34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a:solidFill>
                  <a:schemeClr val="lt1"/>
                </a:solidFill>
              </a:rPr>
              <a:t>RESTORE  Council Goals</a:t>
            </a:r>
            <a:r>
              <a:rPr lang="en-US" sz="1400">
                <a:solidFill>
                  <a:schemeClr val="lt1"/>
                </a:solidFill>
                <a:latin typeface="Arial"/>
                <a:ea typeface="Arial"/>
                <a:cs typeface="Arial"/>
                <a:sym typeface="Arial"/>
              </a:rPr>
              <a:t>**</a:t>
            </a:r>
            <a:endParaRPr sz="1400">
              <a:solidFill>
                <a:schemeClr val="lt1"/>
              </a:solidFill>
              <a:latin typeface="Arial"/>
              <a:ea typeface="Arial"/>
              <a:cs typeface="Arial"/>
              <a:sym typeface="Arial"/>
            </a:endParaRPr>
          </a:p>
        </p:txBody>
      </p:sp>
      <p:sp>
        <p:nvSpPr>
          <p:cNvPr id="312" name="Google Shape;312;p39"/>
          <p:cNvSpPr/>
          <p:nvPr/>
        </p:nvSpPr>
        <p:spPr>
          <a:xfrm rot="-5400000">
            <a:off x="5854063" y="3317863"/>
            <a:ext cx="5456400" cy="615300"/>
          </a:xfrm>
          <a:prstGeom prst="rect">
            <a:avLst/>
          </a:prstGeom>
          <a:solidFill>
            <a:srgbClr val="4F8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Public transparency and Accountability;** </a:t>
            </a:r>
            <a:endParaRPr/>
          </a:p>
          <a:p>
            <a:pPr indent="0" lvl="0" marL="0" marR="0" rtl="0" algn="ctr">
              <a:spcBef>
                <a:spcPts val="0"/>
              </a:spcBef>
              <a:spcAft>
                <a:spcPts val="0"/>
              </a:spcAft>
              <a:buNone/>
            </a:pPr>
            <a:r>
              <a:rPr lang="en-US" sz="1400">
                <a:solidFill>
                  <a:schemeClr val="lt1"/>
                </a:solidFill>
                <a:latin typeface="Arial"/>
                <a:ea typeface="Arial"/>
                <a:cs typeface="Arial"/>
                <a:sym typeface="Arial"/>
              </a:rPr>
              <a:t>Annual Reports to Congress**</a:t>
            </a:r>
            <a:endParaRPr sz="1400">
              <a:solidFill>
                <a:schemeClr val="lt1"/>
              </a:solidFill>
              <a:latin typeface="Arial"/>
              <a:ea typeface="Arial"/>
              <a:cs typeface="Arial"/>
              <a:sym typeface="Arial"/>
            </a:endParaRPr>
          </a:p>
        </p:txBody>
      </p:sp>
      <p:sp>
        <p:nvSpPr>
          <p:cNvPr id="313" name="Google Shape;313;p39"/>
          <p:cNvSpPr/>
          <p:nvPr/>
        </p:nvSpPr>
        <p:spPr>
          <a:xfrm>
            <a:off x="165496" y="6358918"/>
            <a:ext cx="462900" cy="279000"/>
          </a:xfrm>
          <a:prstGeom prst="upArrow">
            <a:avLst>
              <a:gd fmla="val 50000" name="adj1"/>
              <a:gd fmla="val 50000" name="adj2"/>
            </a:avLst>
          </a:prstGeom>
          <a:solidFill>
            <a:srgbClr val="4F8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14" name="Google Shape;314;p39"/>
          <p:cNvSpPr/>
          <p:nvPr/>
        </p:nvSpPr>
        <p:spPr>
          <a:xfrm>
            <a:off x="282230" y="6604810"/>
            <a:ext cx="8184000" cy="134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15" name="Google Shape;315;p39"/>
          <p:cNvSpPr/>
          <p:nvPr/>
        </p:nvSpPr>
        <p:spPr>
          <a:xfrm>
            <a:off x="324556" y="779352"/>
            <a:ext cx="2501400" cy="507600"/>
          </a:xfrm>
          <a:prstGeom prst="rightArrow">
            <a:avLst>
              <a:gd fmla="val 50000" name="adj1"/>
              <a:gd fmla="val 50000" name="adj2"/>
            </a:avLst>
          </a:prstGeom>
          <a:solidFill>
            <a:srgbClr val="4F81BD"/>
          </a:solid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16" name="Google Shape;316;p39"/>
          <p:cNvSpPr/>
          <p:nvPr/>
        </p:nvSpPr>
        <p:spPr>
          <a:xfrm>
            <a:off x="6212069" y="3890211"/>
            <a:ext cx="1468800" cy="1147500"/>
          </a:xfrm>
          <a:prstGeom prst="rect">
            <a:avLst/>
          </a:prstGeom>
          <a:gradFill>
            <a:gsLst>
              <a:gs pos="0">
                <a:srgbClr val="3E7FCD"/>
              </a:gs>
              <a:gs pos="100000">
                <a:srgbClr val="96C0FF"/>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Preliminary Obs. Data Management Plan*</a:t>
            </a:r>
            <a:endParaRPr sz="1400">
              <a:solidFill>
                <a:schemeClr val="lt1"/>
              </a:solidFill>
              <a:latin typeface="Arial"/>
              <a:ea typeface="Arial"/>
              <a:cs typeface="Arial"/>
              <a:sym typeface="Arial"/>
            </a:endParaRPr>
          </a:p>
        </p:txBody>
      </p:sp>
      <p:sp>
        <p:nvSpPr>
          <p:cNvPr id="317" name="Google Shape;317;p39"/>
          <p:cNvSpPr/>
          <p:nvPr/>
        </p:nvSpPr>
        <p:spPr>
          <a:xfrm rot="5400000">
            <a:off x="1460946" y="130286"/>
            <a:ext cx="86400" cy="2125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18" name="Google Shape;318;p39"/>
          <p:cNvSpPr/>
          <p:nvPr/>
        </p:nvSpPr>
        <p:spPr>
          <a:xfrm>
            <a:off x="4476845" y="5249665"/>
            <a:ext cx="488400" cy="564000"/>
          </a:xfrm>
          <a:prstGeom prst="upDownArrow">
            <a:avLst>
              <a:gd fmla="val 50000" name="adj1"/>
              <a:gd fmla="val 50000" name="adj2"/>
            </a:avLst>
          </a:prstGeom>
          <a:solidFill>
            <a:srgbClr val="366092"/>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19" name="Google Shape;319;p39"/>
          <p:cNvSpPr/>
          <p:nvPr/>
        </p:nvSpPr>
        <p:spPr>
          <a:xfrm>
            <a:off x="8222075" y="6350000"/>
            <a:ext cx="254100" cy="389400"/>
          </a:xfrm>
          <a:prstGeom prst="rect">
            <a:avLst/>
          </a:prstGeom>
          <a:solidFill>
            <a:srgbClr val="4F8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20" name="Google Shape;320;p39"/>
          <p:cNvSpPr/>
          <p:nvPr/>
        </p:nvSpPr>
        <p:spPr>
          <a:xfrm rot="5400000">
            <a:off x="7591736" y="5913757"/>
            <a:ext cx="414900" cy="352500"/>
          </a:xfrm>
          <a:prstGeom prst="upArrow">
            <a:avLst>
              <a:gd fmla="val 50000" name="adj1"/>
              <a:gd fmla="val 50000" name="adj2"/>
            </a:avLst>
          </a:prstGeom>
          <a:solidFill>
            <a:srgbClr val="366092"/>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21" name="Google Shape;321;p39"/>
          <p:cNvSpPr/>
          <p:nvPr/>
        </p:nvSpPr>
        <p:spPr>
          <a:xfrm>
            <a:off x="112889" y="305442"/>
            <a:ext cx="5827800" cy="450300"/>
          </a:xfrm>
          <a:prstGeom prst="rect">
            <a:avLst/>
          </a:prstGeom>
          <a:no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 Indicates </a:t>
            </a:r>
            <a:r>
              <a:rPr lang="en-US" sz="1200">
                <a:solidFill>
                  <a:schemeClr val="dk1"/>
                </a:solidFill>
              </a:rPr>
              <a:t>Council and</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     Council Staff </a:t>
            </a:r>
            <a:r>
              <a:rPr lang="en-US" sz="1200">
                <a:solidFill>
                  <a:schemeClr val="dk1"/>
                </a:solidFill>
                <a:latin typeface="Arial"/>
                <a:ea typeface="Arial"/>
                <a:cs typeface="Arial"/>
                <a:sym typeface="Arial"/>
              </a:rPr>
              <a:t>Responsibility</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   Indicates Recipient Responsibility</a:t>
            </a:r>
            <a:endParaRPr/>
          </a:p>
        </p:txBody>
      </p:sp>
      <p:sp>
        <p:nvSpPr>
          <p:cNvPr id="322" name="Google Shape;322;p39"/>
          <p:cNvSpPr/>
          <p:nvPr/>
        </p:nvSpPr>
        <p:spPr>
          <a:xfrm>
            <a:off x="882952" y="5827889"/>
            <a:ext cx="6807600" cy="5787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  Monitoring and Assessment of Council Program;**</a:t>
            </a:r>
            <a:endParaRPr/>
          </a:p>
          <a:p>
            <a:pPr indent="0" lvl="0" marL="0" marR="0" rtl="0" algn="ctr">
              <a:spcBef>
                <a:spcPts val="0"/>
              </a:spcBef>
              <a:spcAft>
                <a:spcPts val="0"/>
              </a:spcAft>
              <a:buNone/>
            </a:pPr>
            <a:r>
              <a:rPr lang="en-US" sz="1400">
                <a:solidFill>
                  <a:schemeClr val="lt1"/>
                </a:solidFill>
                <a:latin typeface="Arial"/>
                <a:ea typeface="Arial"/>
                <a:cs typeface="Arial"/>
                <a:sym typeface="Arial"/>
              </a:rPr>
              <a:t>Council Data Management**</a:t>
            </a:r>
            <a:endParaRPr sz="1400">
              <a:solidFill>
                <a:schemeClr val="lt1"/>
              </a:solidFill>
              <a:latin typeface="Arial"/>
              <a:ea typeface="Arial"/>
              <a:cs typeface="Arial"/>
              <a:sym typeface="Arial"/>
            </a:endParaRPr>
          </a:p>
        </p:txBody>
      </p:sp>
      <p:sp>
        <p:nvSpPr>
          <p:cNvPr id="323" name="Google Shape;323;p39"/>
          <p:cNvSpPr/>
          <p:nvPr/>
        </p:nvSpPr>
        <p:spPr>
          <a:xfrm>
            <a:off x="6717689" y="5051778"/>
            <a:ext cx="488400" cy="790200"/>
          </a:xfrm>
          <a:prstGeom prst="upDownArrow">
            <a:avLst>
              <a:gd fmla="val 50000" name="adj1"/>
              <a:gd fmla="val 50000" name="adj2"/>
            </a:avLst>
          </a:prstGeom>
          <a:solidFill>
            <a:srgbClr val="366092"/>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40"/>
          <p:cNvSpPr txBox="1"/>
          <p:nvPr>
            <p:ph idx="1" type="body"/>
          </p:nvPr>
        </p:nvSpPr>
        <p:spPr>
          <a:xfrm>
            <a:off x="0" y="1764459"/>
            <a:ext cx="91440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700"/>
              <a:buFont typeface="Arial"/>
              <a:buChar char="•"/>
            </a:pPr>
            <a:r>
              <a:rPr b="0" i="0" lang="en-US" sz="2700" u="none" cap="none" strike="noStrike">
                <a:solidFill>
                  <a:schemeClr val="dk1"/>
                </a:solidFill>
                <a:latin typeface="Calibri"/>
                <a:ea typeface="Calibri"/>
                <a:cs typeface="Calibri"/>
                <a:sym typeface="Calibri"/>
              </a:rPr>
              <a:t>Located on </a:t>
            </a:r>
            <a:r>
              <a:rPr b="0" i="0" lang="en-US" sz="2700" u="sng" cap="none" strike="noStrike">
                <a:solidFill>
                  <a:schemeClr val="hlink"/>
                </a:solidFill>
                <a:latin typeface="Calibri"/>
                <a:ea typeface="Calibri"/>
                <a:cs typeface="Calibri"/>
                <a:sym typeface="Calibri"/>
                <a:hlinkClick r:id="rId3"/>
              </a:rPr>
              <a:t>Grants Res</a:t>
            </a:r>
            <a:r>
              <a:rPr lang="en-US" sz="2700" u="sng">
                <a:solidFill>
                  <a:schemeClr val="hlink"/>
                </a:solidFill>
                <a:hlinkClick r:id="rId4"/>
              </a:rPr>
              <a:t>ources </a:t>
            </a:r>
            <a:r>
              <a:rPr b="0" i="0" lang="en-US" sz="2700" u="sng" cap="none" strike="noStrike">
                <a:solidFill>
                  <a:schemeClr val="hlink"/>
                </a:solidFill>
                <a:latin typeface="Calibri"/>
                <a:ea typeface="Calibri"/>
                <a:cs typeface="Calibri"/>
                <a:sym typeface="Calibri"/>
                <a:hlinkClick r:id="rId5"/>
              </a:rPr>
              <a:t>Page</a:t>
            </a:r>
            <a:r>
              <a:rPr b="0" i="0" lang="en-US" sz="2700" u="none" cap="none" strike="noStrike">
                <a:solidFill>
                  <a:schemeClr val="dk1"/>
                </a:solidFill>
                <a:latin typeface="Calibri"/>
                <a:ea typeface="Calibri"/>
                <a:cs typeface="Calibri"/>
                <a:sym typeface="Calibri"/>
              </a:rPr>
              <a:t> at </a:t>
            </a:r>
            <a:r>
              <a:rPr b="0" i="0" lang="en-US" sz="2700" u="sng" cap="none" strike="noStrike">
                <a:solidFill>
                  <a:schemeClr val="hlink"/>
                </a:solidFill>
                <a:latin typeface="Calibri"/>
                <a:ea typeface="Calibri"/>
                <a:cs typeface="Calibri"/>
                <a:sym typeface="Calibri"/>
                <a:hlinkClick r:id="rId6"/>
              </a:rPr>
              <a:t>www.RestoreTheGulf.gov</a:t>
            </a:r>
            <a:r>
              <a:rPr b="0" i="0" lang="en-US" sz="2700" u="none" cap="none" strike="noStrike">
                <a:solidFill>
                  <a:schemeClr val="dk1"/>
                </a:solidFill>
                <a:latin typeface="Calibri"/>
                <a:ea typeface="Calibri"/>
                <a:cs typeface="Calibri"/>
                <a:sym typeface="Calibri"/>
              </a:rPr>
              <a:t>.</a:t>
            </a:r>
            <a:endParaRPr b="0" i="0" sz="2700" u="none" cap="none" strike="noStrike">
              <a:solidFill>
                <a:schemeClr val="dk1"/>
              </a:solidFill>
              <a:latin typeface="Calibri"/>
              <a:ea typeface="Calibri"/>
              <a:cs typeface="Calibri"/>
              <a:sym typeface="Calibri"/>
            </a:endParaRPr>
          </a:p>
          <a:p>
            <a:pPr indent="-342900" lvl="0" marL="342900" marR="0" rtl="0" algn="l">
              <a:spcBef>
                <a:spcPts val="540"/>
              </a:spcBef>
              <a:spcAft>
                <a:spcPts val="0"/>
              </a:spcAft>
              <a:buClr>
                <a:schemeClr val="dk1"/>
              </a:buClr>
              <a:buSzPts val="2700"/>
              <a:buFont typeface="Arial"/>
              <a:buChar char="•"/>
            </a:pPr>
            <a:r>
              <a:rPr b="0" i="0" lang="en-US" sz="2700" u="none" cap="none" strike="noStrike">
                <a:solidFill>
                  <a:schemeClr val="dk1"/>
                </a:solidFill>
                <a:latin typeface="Calibri"/>
                <a:ea typeface="Calibri"/>
                <a:cs typeface="Calibri"/>
                <a:sym typeface="Calibri"/>
              </a:rPr>
              <a:t>Recommend </a:t>
            </a:r>
            <a:r>
              <a:rPr b="1" lang="en-US" sz="2700"/>
              <a:t>close coordination </a:t>
            </a:r>
            <a:r>
              <a:rPr b="1" i="0" lang="en-US" sz="2700" u="none" cap="none" strike="noStrike">
                <a:solidFill>
                  <a:schemeClr val="dk1"/>
                </a:solidFill>
                <a:latin typeface="Calibri"/>
                <a:ea typeface="Calibri"/>
                <a:cs typeface="Calibri"/>
                <a:sym typeface="Calibri"/>
              </a:rPr>
              <a:t>with Project Managers and Technical Staff </a:t>
            </a:r>
            <a:r>
              <a:rPr b="0" i="0" lang="en-US" sz="2700" u="none" cap="none" strike="noStrike">
                <a:solidFill>
                  <a:schemeClr val="dk1"/>
                </a:solidFill>
                <a:latin typeface="Calibri"/>
                <a:ea typeface="Calibri"/>
                <a:cs typeface="Calibri"/>
                <a:sym typeface="Calibri"/>
              </a:rPr>
              <a:t>when developing plan(s).</a:t>
            </a:r>
            <a:endParaRPr/>
          </a:p>
          <a:p>
            <a:pPr indent="-342900" lvl="0" marL="342900" marR="0" rtl="0" algn="l">
              <a:spcBef>
                <a:spcPts val="540"/>
              </a:spcBef>
              <a:spcAft>
                <a:spcPts val="0"/>
              </a:spcAft>
              <a:buClr>
                <a:schemeClr val="dk1"/>
              </a:buClr>
              <a:buSzPts val="2700"/>
              <a:buFont typeface="Arial"/>
              <a:buChar char="•"/>
            </a:pPr>
            <a:r>
              <a:rPr b="0" i="0" lang="en-US" sz="2700" u="none" cap="none" strike="noStrike">
                <a:solidFill>
                  <a:schemeClr val="dk1"/>
                </a:solidFill>
                <a:latin typeface="Calibri"/>
                <a:ea typeface="Calibri"/>
                <a:cs typeface="Calibri"/>
                <a:sym typeface="Calibri"/>
              </a:rPr>
              <a:t>The </a:t>
            </a:r>
            <a:r>
              <a:rPr b="0" i="1" lang="en-US" sz="2700" u="none" cap="none" strike="noStrike">
                <a:solidFill>
                  <a:schemeClr val="dk1"/>
                </a:solidFill>
                <a:latin typeface="Calibri"/>
                <a:ea typeface="Calibri"/>
                <a:cs typeface="Calibri"/>
                <a:sym typeface="Calibri"/>
              </a:rPr>
              <a:t>Appendices of the Interim Guidance(s)</a:t>
            </a:r>
            <a:r>
              <a:rPr b="0" i="0" lang="en-US" sz="2700" u="none" cap="none" strike="noStrike">
                <a:solidFill>
                  <a:schemeClr val="dk1"/>
                </a:solidFill>
                <a:latin typeface="Calibri"/>
                <a:ea typeface="Calibri"/>
                <a:cs typeface="Calibri"/>
                <a:sym typeface="Calibri"/>
              </a:rPr>
              <a:t> will be helpful!</a:t>
            </a:r>
            <a:endParaRPr b="0" i="0" sz="2700" u="none" cap="none" strike="noStrike">
              <a:solidFill>
                <a:schemeClr val="dk1"/>
              </a:solidFill>
              <a:latin typeface="Calibri"/>
              <a:ea typeface="Calibri"/>
              <a:cs typeface="Calibri"/>
              <a:sym typeface="Calibri"/>
            </a:endParaRPr>
          </a:p>
          <a:p>
            <a:pPr indent="0" lvl="0" marL="0" marR="0" rtl="0" algn="ctr">
              <a:spcBef>
                <a:spcPts val="540"/>
              </a:spcBef>
              <a:spcAft>
                <a:spcPts val="0"/>
              </a:spcAft>
              <a:buClr>
                <a:schemeClr val="dk1"/>
              </a:buClr>
              <a:buFont typeface="Arial"/>
              <a:buNone/>
            </a:pPr>
            <a:r>
              <a:t/>
            </a:r>
            <a:endParaRPr sz="2700"/>
          </a:p>
          <a:p>
            <a:pPr indent="0" lvl="0" marL="0" marR="0" rtl="0" algn="ctr">
              <a:spcBef>
                <a:spcPts val="540"/>
              </a:spcBef>
              <a:spcAft>
                <a:spcPts val="0"/>
              </a:spcAft>
              <a:buClr>
                <a:schemeClr val="dk1"/>
              </a:buClr>
              <a:buFont typeface="Arial"/>
              <a:buNone/>
            </a:pPr>
            <a:r>
              <a:rPr b="1" i="1" lang="en-US" sz="2700" u="none" cap="none" strike="noStrike">
                <a:solidFill>
                  <a:schemeClr val="dk1"/>
                </a:solidFill>
                <a:latin typeface="Calibri"/>
                <a:ea typeface="Calibri"/>
                <a:cs typeface="Calibri"/>
                <a:sym typeface="Calibri"/>
              </a:rPr>
              <a:t>We’re not telling you what to collect, </a:t>
            </a:r>
            <a:endParaRPr/>
          </a:p>
          <a:p>
            <a:pPr indent="0" lvl="0" marL="0" marR="0" rtl="0" algn="ctr">
              <a:spcBef>
                <a:spcPts val="540"/>
              </a:spcBef>
              <a:spcAft>
                <a:spcPts val="0"/>
              </a:spcAft>
              <a:buClr>
                <a:schemeClr val="dk1"/>
              </a:buClr>
              <a:buFont typeface="Arial"/>
              <a:buNone/>
            </a:pPr>
            <a:r>
              <a:rPr b="1" i="1" lang="en-US" sz="2700" u="none" cap="none" strike="noStrike">
                <a:solidFill>
                  <a:schemeClr val="dk1"/>
                </a:solidFill>
                <a:latin typeface="Calibri"/>
                <a:ea typeface="Calibri"/>
                <a:cs typeface="Calibri"/>
                <a:sym typeface="Calibri"/>
              </a:rPr>
              <a:t>we’re asking you to tell us what you’re collecting,</a:t>
            </a:r>
            <a:endParaRPr/>
          </a:p>
          <a:p>
            <a:pPr indent="0" lvl="0" marL="0" marR="0" rtl="0" algn="ctr">
              <a:spcBef>
                <a:spcPts val="540"/>
              </a:spcBef>
              <a:spcAft>
                <a:spcPts val="0"/>
              </a:spcAft>
              <a:buClr>
                <a:schemeClr val="dk1"/>
              </a:buClr>
              <a:buFont typeface="Arial"/>
              <a:buNone/>
            </a:pPr>
            <a:r>
              <a:rPr b="1" i="1" lang="en-US" sz="2700" u="none" cap="none" strike="noStrike">
                <a:solidFill>
                  <a:schemeClr val="dk1"/>
                </a:solidFill>
                <a:latin typeface="Calibri"/>
                <a:ea typeface="Calibri"/>
                <a:cs typeface="Calibri"/>
                <a:sym typeface="Calibri"/>
              </a:rPr>
              <a:t> &amp; how you’re managing/sharing it.</a:t>
            </a:r>
            <a:endParaRPr b="1" i="1" sz="2700" u="none" cap="none" strike="noStrike">
              <a:solidFill>
                <a:schemeClr val="dk1"/>
              </a:solidFill>
              <a:latin typeface="Calibri"/>
              <a:ea typeface="Calibri"/>
              <a:cs typeface="Calibri"/>
              <a:sym typeface="Calibri"/>
            </a:endParaRPr>
          </a:p>
        </p:txBody>
      </p:sp>
      <p:sp>
        <p:nvSpPr>
          <p:cNvPr id="329" name="Google Shape;329;p40"/>
          <p:cNvSpPr txBox="1"/>
          <p:nvPr>
            <p:ph type="title"/>
          </p:nvPr>
        </p:nvSpPr>
        <p:spPr>
          <a:xfrm>
            <a:off x="1398700" y="196750"/>
            <a:ext cx="7745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200" u="none" cap="none" strike="noStrike">
                <a:solidFill>
                  <a:schemeClr val="lt1"/>
                </a:solidFill>
              </a:rPr>
              <a:t>Interim Guidance(s) on ODP &amp; DMP</a:t>
            </a:r>
            <a:endParaRPr b="1" i="0" sz="4200" u="none" cap="none" strike="noStrike">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41"/>
          <p:cNvSpPr txBox="1"/>
          <p:nvPr>
            <p:ph idx="1" type="body"/>
          </p:nvPr>
        </p:nvSpPr>
        <p:spPr>
          <a:xfrm>
            <a:off x="-11" y="1511278"/>
            <a:ext cx="8859600" cy="5064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Project goals and objectives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Goals and objectives for data collection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Listing of “umbrella” metrics </a:t>
            </a:r>
            <a:r>
              <a:rPr b="0" i="1" lang="en-US" sz="3200" u="none" cap="none" strike="noStrike">
                <a:solidFill>
                  <a:schemeClr val="dk1"/>
                </a:solidFill>
                <a:latin typeface="Calibri"/>
                <a:ea typeface="Calibri"/>
                <a:cs typeface="Calibri"/>
                <a:sym typeface="Calibri"/>
              </a:rPr>
              <a:t>(what </a:t>
            </a:r>
            <a:r>
              <a:rPr i="1" lang="en-US"/>
              <a:t>metrics are selected to demonstrate project benefits)</a:t>
            </a:r>
            <a:r>
              <a:rPr b="0" i="1" lang="en-US" sz="3200" u="none" cap="none" strike="noStrike">
                <a:solidFill>
                  <a:schemeClr val="dk1"/>
                </a:solidFill>
                <a:latin typeface="Calibri"/>
                <a:ea typeface="Calibri"/>
                <a:cs typeface="Calibri"/>
                <a:sym typeface="Calibri"/>
              </a:rPr>
              <a:t> </a:t>
            </a:r>
            <a:endParaRPr b="0" i="1"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Measures/variables/parameters to be monitored in support of those metrics</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Identification of success criteria</a:t>
            </a:r>
            <a:endParaRPr b="0" i="0" sz="3200" u="none" cap="none" strike="noStrike">
              <a:solidFill>
                <a:schemeClr val="dk1"/>
              </a:solidFill>
              <a:latin typeface="Calibri"/>
              <a:ea typeface="Calibri"/>
              <a:cs typeface="Calibri"/>
              <a:sym typeface="Calibri"/>
            </a:endParaRPr>
          </a:p>
          <a:p>
            <a:pPr indent="-177800" lvl="0" marL="342900" marR="0" rtl="0" algn="l">
              <a:spcBef>
                <a:spcPts val="52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p:txBody>
      </p:sp>
      <p:sp>
        <p:nvSpPr>
          <p:cNvPr id="335" name="Google Shape;335;p41"/>
          <p:cNvSpPr txBox="1"/>
          <p:nvPr/>
        </p:nvSpPr>
        <p:spPr>
          <a:xfrm>
            <a:off x="6366925" y="1104049"/>
            <a:ext cx="2777100" cy="1322100"/>
          </a:xfrm>
          <a:prstGeom prst="rect">
            <a:avLst/>
          </a:prstGeom>
          <a:gradFill>
            <a:gsLst>
              <a:gs pos="0">
                <a:srgbClr val="F4F8FB"/>
              </a:gs>
              <a:gs pos="74000">
                <a:srgbClr val="AEC5E1"/>
              </a:gs>
              <a:gs pos="83000">
                <a:srgbClr val="AEC5E1"/>
              </a:gs>
              <a:gs pos="100000">
                <a:srgbClr val="C8D8EB"/>
              </a:gs>
            </a:gsLst>
            <a:lin ang="5400000" scaled="0"/>
          </a:gra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000">
                <a:solidFill>
                  <a:schemeClr val="dk1"/>
                </a:solidFill>
                <a:latin typeface="Calibri"/>
                <a:ea typeface="Calibri"/>
                <a:cs typeface="Calibri"/>
                <a:sym typeface="Calibri"/>
              </a:rPr>
              <a:t>ODPs must be prepared, submitted, and approved prior to award of funds.  </a:t>
            </a:r>
            <a:endParaRPr i="1" sz="2000">
              <a:solidFill>
                <a:schemeClr val="dk1"/>
              </a:solidFill>
              <a:latin typeface="Calibri"/>
              <a:ea typeface="Calibri"/>
              <a:cs typeface="Calibri"/>
              <a:sym typeface="Calibri"/>
            </a:endParaRPr>
          </a:p>
        </p:txBody>
      </p:sp>
      <p:sp>
        <p:nvSpPr>
          <p:cNvPr id="336" name="Google Shape;336;p41"/>
          <p:cNvSpPr txBox="1"/>
          <p:nvPr>
            <p:ph type="title"/>
          </p:nvPr>
        </p:nvSpPr>
        <p:spPr>
          <a:xfrm>
            <a:off x="1432200" y="254325"/>
            <a:ext cx="77121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lt1"/>
                </a:solidFill>
              </a:rPr>
              <a:t>Interim Guidance: ODPs Inlcude</a:t>
            </a:r>
            <a:endParaRPr b="1" i="0" sz="4400" u="none" cap="none" strike="noStrike">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2"/>
          <p:cNvSpPr txBox="1"/>
          <p:nvPr>
            <p:ph type="title"/>
          </p:nvPr>
        </p:nvSpPr>
        <p:spPr>
          <a:xfrm>
            <a:off x="1432200" y="254325"/>
            <a:ext cx="77121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lt1"/>
                </a:solidFill>
              </a:rPr>
              <a:t>Interim Guidance: ODP</a:t>
            </a:r>
            <a:endParaRPr b="1" i="0" sz="4400" u="none" cap="none" strike="noStrike">
              <a:solidFill>
                <a:schemeClr val="lt1"/>
              </a:solidFill>
            </a:endParaRPr>
          </a:p>
        </p:txBody>
      </p:sp>
      <p:sp>
        <p:nvSpPr>
          <p:cNvPr id="343" name="Google Shape;343;p42"/>
          <p:cNvSpPr txBox="1"/>
          <p:nvPr>
            <p:ph idx="1" type="body"/>
          </p:nvPr>
        </p:nvSpPr>
        <p:spPr>
          <a:xfrm>
            <a:off x="284480" y="1570038"/>
            <a:ext cx="8859520" cy="50647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rPr b="1" i="0" lang="en-US" sz="3200" u="none" cap="none" strike="noStrike">
                <a:solidFill>
                  <a:schemeClr val="dk1"/>
                </a:solidFill>
                <a:latin typeface="Calibri"/>
                <a:ea typeface="Calibri"/>
                <a:cs typeface="Calibri"/>
                <a:sym typeface="Calibri"/>
              </a:rPr>
              <a:t>Sample “umbrella” metrics and supporting data:</a:t>
            </a:r>
            <a:endParaRPr b="0" i="0" sz="1800" u="none" cap="none" strike="noStrike">
              <a:solidFill>
                <a:schemeClr val="dk1"/>
              </a:solidFill>
              <a:latin typeface="Calibri"/>
              <a:ea typeface="Calibri"/>
              <a:cs typeface="Calibri"/>
              <a:sym typeface="Calibri"/>
            </a:endParaRPr>
          </a:p>
          <a:p>
            <a:pPr indent="-330200" lvl="0" marL="342900" marR="0" rtl="0" algn="l">
              <a:spcBef>
                <a:spcPts val="520"/>
              </a:spcBef>
              <a:spcAft>
                <a:spcPts val="0"/>
              </a:spcAft>
              <a:buClr>
                <a:schemeClr val="dk1"/>
              </a:buClr>
              <a:buSzPts val="2400"/>
              <a:buFont typeface="Arial"/>
              <a:buChar char="•"/>
            </a:pPr>
            <a:r>
              <a:rPr b="1" i="0" lang="en-US" sz="2400" u="none" cap="none" strike="noStrike">
                <a:solidFill>
                  <a:schemeClr val="dk1"/>
                </a:solidFill>
                <a:latin typeface="Calibri"/>
                <a:ea typeface="Calibri"/>
                <a:cs typeface="Calibri"/>
                <a:sym typeface="Calibri"/>
              </a:rPr>
              <a:t>Metric: </a:t>
            </a:r>
            <a:r>
              <a:rPr b="1" lang="en-US" sz="2400"/>
              <a:t>HM001 - BMP Implementation for Nutrient Reduction - Lbs. of Nitrogen Avoided Annually</a:t>
            </a:r>
            <a:endParaRPr b="0" i="0" sz="2400" u="none" cap="none" strike="noStrike">
              <a:solidFill>
                <a:schemeClr val="dk1"/>
              </a:solidFill>
              <a:latin typeface="Calibri"/>
              <a:ea typeface="Calibri"/>
              <a:cs typeface="Calibri"/>
              <a:sym typeface="Calibri"/>
            </a:endParaRPr>
          </a:p>
          <a:p>
            <a:pPr indent="-330200" lvl="0" marL="342900" marR="0" rtl="0" algn="l">
              <a:spcBef>
                <a:spcPts val="520"/>
              </a:spcBef>
              <a:spcAft>
                <a:spcPts val="0"/>
              </a:spcAft>
              <a:buClr>
                <a:schemeClr val="dk1"/>
              </a:buClr>
              <a:buSzPts val="2400"/>
              <a:buFont typeface="Arial"/>
              <a:buChar char="•"/>
            </a:pPr>
            <a:r>
              <a:rPr b="1" i="0" lang="en-US" sz="2400" u="none" cap="none" strike="noStrike">
                <a:solidFill>
                  <a:schemeClr val="dk1"/>
                </a:solidFill>
                <a:latin typeface="Calibri"/>
                <a:ea typeface="Calibri"/>
                <a:cs typeface="Calibri"/>
                <a:sym typeface="Calibri"/>
              </a:rPr>
              <a:t>Metric HM001 Success Criteria: 100</a:t>
            </a:r>
            <a:r>
              <a:rPr b="1" lang="en-US" sz="2400"/>
              <a:t>0 lbs. annually</a:t>
            </a:r>
            <a:endParaRPr sz="2400"/>
          </a:p>
          <a:p>
            <a:pPr indent="-285750" lvl="1" marL="742950" marR="0" rtl="0" algn="l">
              <a:spcBef>
                <a:spcPts val="440"/>
              </a:spcBef>
              <a:spcAft>
                <a:spcPts val="0"/>
              </a:spcAft>
              <a:buClr>
                <a:schemeClr val="dk1"/>
              </a:buClr>
              <a:buSzPts val="2200"/>
              <a:buFont typeface="Arial"/>
              <a:buChar char="–"/>
            </a:pPr>
            <a:r>
              <a:rPr b="1" lang="en-US" sz="2200"/>
              <a:t>Supporting </a:t>
            </a:r>
            <a:r>
              <a:rPr b="1" i="0" lang="en-US" sz="2200" u="none" cap="none" strike="noStrike">
                <a:solidFill>
                  <a:schemeClr val="dk1"/>
                </a:solidFill>
                <a:latin typeface="Calibri"/>
                <a:ea typeface="Calibri"/>
                <a:cs typeface="Calibri"/>
                <a:sym typeface="Calibri"/>
              </a:rPr>
              <a:t>Measure I</a:t>
            </a:r>
            <a:r>
              <a:rPr b="1" lang="en-US" sz="2200"/>
              <a:t>:</a:t>
            </a:r>
            <a:r>
              <a:rPr b="1" i="0" lang="en-US" sz="2200" u="none" cap="none" strike="noStrike">
                <a:solidFill>
                  <a:schemeClr val="dk1"/>
                </a:solidFill>
                <a:latin typeface="Calibri"/>
                <a:ea typeface="Calibri"/>
                <a:cs typeface="Calibri"/>
                <a:sym typeface="Calibri"/>
              </a:rPr>
              <a:t> </a:t>
            </a:r>
            <a:r>
              <a:rPr lang="en-US" sz="2200"/>
              <a:t>Reduction in event mean concentration (EMC) of total nitrogen in stormwater runoff</a:t>
            </a:r>
            <a:endParaRPr b="0" i="0" sz="2600" u="none" cap="none" strike="noStrike">
              <a:solidFill>
                <a:schemeClr val="dk1"/>
              </a:solidFill>
              <a:latin typeface="Calibri"/>
              <a:ea typeface="Calibri"/>
              <a:cs typeface="Calibri"/>
              <a:sym typeface="Calibri"/>
            </a:endParaRPr>
          </a:p>
          <a:p>
            <a:pPr indent="-215900" lvl="2" marL="1143000" marR="0" rtl="0" algn="l">
              <a:spcBef>
                <a:spcPts val="440"/>
              </a:spcBef>
              <a:spcAft>
                <a:spcPts val="0"/>
              </a:spcAft>
              <a:buClr>
                <a:schemeClr val="dk1"/>
              </a:buClr>
              <a:buSzPts val="2200"/>
              <a:buFont typeface="Arial"/>
              <a:buChar char="•"/>
            </a:pPr>
            <a:r>
              <a:rPr b="1" i="0" lang="en-US" sz="2200" u="none" cap="none" strike="noStrike">
                <a:solidFill>
                  <a:schemeClr val="dk1"/>
                </a:solidFill>
                <a:latin typeface="Calibri"/>
                <a:ea typeface="Calibri"/>
                <a:cs typeface="Calibri"/>
                <a:sym typeface="Calibri"/>
              </a:rPr>
              <a:t>Success Criteria I: </a:t>
            </a:r>
            <a:r>
              <a:rPr lang="en-US" sz="2200"/>
              <a:t>Reduction in EMC of total Nitrogen in stormwater runoff equivalent to pollutant loading of ~1,000 lbs. annually</a:t>
            </a:r>
            <a:endParaRPr sz="2200"/>
          </a:p>
          <a:p>
            <a:pPr indent="-285750" lvl="1" marL="742950" marR="0" rtl="0" algn="l">
              <a:spcBef>
                <a:spcPts val="440"/>
              </a:spcBef>
              <a:spcAft>
                <a:spcPts val="0"/>
              </a:spcAft>
              <a:buClr>
                <a:schemeClr val="dk1"/>
              </a:buClr>
              <a:buSzPts val="2200"/>
              <a:buFont typeface="Arial"/>
              <a:buChar char="–"/>
            </a:pPr>
            <a:r>
              <a:rPr b="1" lang="en-US" sz="2200"/>
              <a:t>Supporting Measure II: </a:t>
            </a:r>
            <a:r>
              <a:rPr lang="en-US" sz="2200"/>
              <a:t>Increase in number of septic tanks abated within project area</a:t>
            </a:r>
            <a:endParaRPr sz="2200"/>
          </a:p>
          <a:p>
            <a:pPr indent="-215900" lvl="2" marL="1143000" marR="0" rtl="0" algn="l">
              <a:spcBef>
                <a:spcPts val="440"/>
              </a:spcBef>
              <a:spcAft>
                <a:spcPts val="0"/>
              </a:spcAft>
              <a:buSzPts val="2200"/>
              <a:buChar char="•"/>
            </a:pPr>
            <a:r>
              <a:rPr lang="en-US" sz="2200"/>
              <a:t>Success Criteria II: 75% of  total number of septic tanks within  project abated area following project completion</a:t>
            </a:r>
            <a:endParaRPr sz="2200"/>
          </a:p>
          <a:p>
            <a:pPr indent="-177800" lvl="0" marL="342900" marR="0" rtl="0" algn="l">
              <a:spcBef>
                <a:spcPts val="52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3"/>
          <p:cNvSpPr txBox="1"/>
          <p:nvPr>
            <p:ph idx="1" type="body"/>
          </p:nvPr>
        </p:nvSpPr>
        <p:spPr>
          <a:xfrm>
            <a:off x="284480" y="1570038"/>
            <a:ext cx="8859520" cy="50647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rPr b="1" i="0" lang="en-US" sz="3200" u="none" cap="none" strike="noStrike">
                <a:solidFill>
                  <a:schemeClr val="dk1"/>
                </a:solidFill>
                <a:latin typeface="Calibri"/>
                <a:ea typeface="Calibri"/>
                <a:cs typeface="Calibri"/>
                <a:sym typeface="Calibri"/>
              </a:rPr>
              <a:t>Sample “umbrella” metrics and supporting data:</a:t>
            </a:r>
            <a:endParaRPr b="0" i="0" sz="32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ts val="2800"/>
              <a:buFont typeface="Arial"/>
              <a:buChar char="•"/>
            </a:pPr>
            <a:r>
              <a:rPr b="1" i="0" lang="en-US" sz="2600" u="none" cap="none" strike="noStrike">
                <a:solidFill>
                  <a:schemeClr val="dk1"/>
                </a:solidFill>
                <a:latin typeface="Calibri"/>
                <a:ea typeface="Calibri"/>
                <a:cs typeface="Calibri"/>
                <a:sym typeface="Calibri"/>
              </a:rPr>
              <a:t>Metric: </a:t>
            </a:r>
            <a:r>
              <a:rPr b="1" lang="en-US" sz="2800"/>
              <a:t>COI104 - Economic Benefits - Number of Local Contracts</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ts val="2800"/>
              <a:buFont typeface="Arial"/>
              <a:buChar char="•"/>
            </a:pPr>
            <a:r>
              <a:rPr b="1" i="0" lang="en-US" sz="2600" u="none" cap="none" strike="noStrike">
                <a:solidFill>
                  <a:schemeClr val="dk1"/>
                </a:solidFill>
                <a:latin typeface="Calibri"/>
                <a:ea typeface="Calibri"/>
                <a:cs typeface="Calibri"/>
                <a:sym typeface="Calibri"/>
              </a:rPr>
              <a:t>Metric Success Criteria: </a:t>
            </a:r>
            <a:r>
              <a:rPr b="1" lang="en-US" sz="2800"/>
              <a:t>3 local contracts</a:t>
            </a:r>
            <a:endParaRPr b="0" i="0" sz="2800" u="none" cap="none" strike="noStrike">
              <a:solidFill>
                <a:schemeClr val="dk1"/>
              </a:solidFill>
              <a:latin typeface="Calibri"/>
              <a:ea typeface="Calibri"/>
              <a:cs typeface="Calibri"/>
              <a:sym typeface="Calibri"/>
            </a:endParaRPr>
          </a:p>
          <a:p>
            <a:pPr indent="-285750" lvl="1" marL="742950" marR="0" rtl="0" algn="l">
              <a:spcBef>
                <a:spcPts val="560"/>
              </a:spcBef>
              <a:spcAft>
                <a:spcPts val="0"/>
              </a:spcAft>
              <a:buClr>
                <a:schemeClr val="dk1"/>
              </a:buClr>
              <a:buSzPts val="2800"/>
              <a:buFont typeface="Arial"/>
              <a:buChar char="–"/>
            </a:pPr>
            <a:r>
              <a:rPr b="1" lang="en-US"/>
              <a:t>Supporting </a:t>
            </a:r>
            <a:r>
              <a:rPr b="1" i="0" lang="en-US" sz="2800" u="none" cap="none" strike="noStrike">
                <a:solidFill>
                  <a:schemeClr val="dk1"/>
                </a:solidFill>
                <a:latin typeface="Calibri"/>
                <a:ea typeface="Calibri"/>
                <a:cs typeface="Calibri"/>
                <a:sym typeface="Calibri"/>
              </a:rPr>
              <a:t>Measure </a:t>
            </a:r>
            <a:r>
              <a:rPr b="1" lang="en-US" sz="2800" u="none" cap="none" strike="noStrike">
                <a:solidFill>
                  <a:schemeClr val="dk1"/>
                </a:solidFill>
                <a:latin typeface="Calibri"/>
                <a:ea typeface="Calibri"/>
                <a:cs typeface="Calibri"/>
                <a:sym typeface="Calibri"/>
              </a:rPr>
              <a:t>I</a:t>
            </a:r>
            <a:r>
              <a:rPr b="1" i="0" lang="en-US" sz="2800" u="none" cap="none" strike="noStrike">
                <a:solidFill>
                  <a:schemeClr val="dk1"/>
                </a:solidFill>
                <a:latin typeface="Calibri"/>
                <a:ea typeface="Calibri"/>
                <a:cs typeface="Calibri"/>
                <a:sym typeface="Calibri"/>
              </a:rPr>
              <a:t>: </a:t>
            </a:r>
            <a:r>
              <a:rPr b="0" i="0" lang="en-US" sz="2800" u="none" cap="none" strike="noStrike">
                <a:solidFill>
                  <a:schemeClr val="dk1"/>
                </a:solidFill>
                <a:latin typeface="Calibri"/>
                <a:ea typeface="Calibri"/>
                <a:cs typeface="Calibri"/>
                <a:sym typeface="Calibri"/>
              </a:rPr>
              <a:t>Number of </a:t>
            </a:r>
            <a:r>
              <a:rPr lang="en-US"/>
              <a:t>contracts awarded for septic system abatement</a:t>
            </a:r>
            <a:endParaRPr b="0" i="0" sz="1600" u="none" cap="none" strike="noStrike">
              <a:solidFill>
                <a:schemeClr val="dk1"/>
              </a:solidFill>
              <a:latin typeface="Calibri"/>
              <a:ea typeface="Calibri"/>
              <a:cs typeface="Calibri"/>
              <a:sym typeface="Calibri"/>
            </a:endParaRPr>
          </a:p>
          <a:p>
            <a:pPr indent="-285750" lvl="1" marL="742950" marR="0" rtl="0" algn="l">
              <a:spcBef>
                <a:spcPts val="560"/>
              </a:spcBef>
              <a:spcAft>
                <a:spcPts val="0"/>
              </a:spcAft>
              <a:buClr>
                <a:schemeClr val="dk1"/>
              </a:buClr>
              <a:buSzPts val="2800"/>
              <a:buFont typeface="Arial"/>
              <a:buChar char="–"/>
            </a:pPr>
            <a:r>
              <a:rPr b="1" i="0" lang="en-US" sz="2800" u="none" cap="none" strike="noStrike">
                <a:solidFill>
                  <a:schemeClr val="dk1"/>
                </a:solidFill>
                <a:latin typeface="Calibri"/>
                <a:ea typeface="Calibri"/>
                <a:cs typeface="Calibri"/>
                <a:sym typeface="Calibri"/>
              </a:rPr>
              <a:t>Success Criteria I: </a:t>
            </a:r>
            <a:r>
              <a:rPr lang="en-US"/>
              <a:t>3 local septic system abatement contracts</a:t>
            </a:r>
            <a:endParaRPr b="0" i="0" sz="2000" u="none" cap="none" strike="noStrike">
              <a:solidFill>
                <a:schemeClr val="dk1"/>
              </a:solidFill>
              <a:latin typeface="Calibri"/>
              <a:ea typeface="Calibri"/>
              <a:cs typeface="Calibri"/>
              <a:sym typeface="Calibri"/>
            </a:endParaRPr>
          </a:p>
          <a:p>
            <a:pPr indent="-177800" lvl="0" marL="342900" marR="0" rtl="0" algn="l">
              <a:spcBef>
                <a:spcPts val="52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p:txBody>
      </p:sp>
      <p:sp>
        <p:nvSpPr>
          <p:cNvPr id="349" name="Google Shape;349;p43"/>
          <p:cNvSpPr txBox="1"/>
          <p:nvPr>
            <p:ph type="title"/>
          </p:nvPr>
        </p:nvSpPr>
        <p:spPr>
          <a:xfrm>
            <a:off x="1432200" y="254325"/>
            <a:ext cx="77121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lt1"/>
                </a:solidFill>
              </a:rPr>
              <a:t>Interim Guidance: ODP</a:t>
            </a:r>
            <a:endParaRPr b="1" i="0" sz="4400" u="none" cap="none" strike="noStrike">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44"/>
          <p:cNvSpPr txBox="1"/>
          <p:nvPr>
            <p:ph idx="1" type="body"/>
          </p:nvPr>
        </p:nvSpPr>
        <p:spPr>
          <a:xfrm>
            <a:off x="0" y="1603905"/>
            <a:ext cx="9144000" cy="506476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All data being collected or compiled                                          </a:t>
            </a:r>
            <a:r>
              <a:rPr b="0" i="1" lang="en-US" sz="2000" u="none" cap="none" strike="noStrike">
                <a:solidFill>
                  <a:schemeClr val="dk1"/>
                </a:solidFill>
                <a:latin typeface="Calibri"/>
                <a:ea typeface="Calibri"/>
                <a:cs typeface="Calibri"/>
                <a:sym typeface="Calibri"/>
              </a:rPr>
              <a:t>(E &amp; D, compliance, project success, etc.)</a:t>
            </a:r>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Provisions </a:t>
            </a:r>
            <a:r>
              <a:rPr b="0" i="1" lang="en-US" sz="2000" u="none" cap="none" strike="noStrike">
                <a:solidFill>
                  <a:schemeClr val="dk1"/>
                </a:solidFill>
                <a:latin typeface="Calibri"/>
                <a:ea typeface="Calibri"/>
                <a:cs typeface="Calibri"/>
                <a:sym typeface="Calibri"/>
              </a:rPr>
              <a:t>(e.g., budget for reporting, additional monitoring in case of unforeseen events, etc.)</a:t>
            </a:r>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How baseline conditions are being established </a:t>
            </a:r>
            <a:r>
              <a:rPr b="0" i="0" lang="en-US" sz="2000" u="none" cap="none" strike="noStrike">
                <a:solidFill>
                  <a:schemeClr val="dk1"/>
                </a:solidFill>
                <a:latin typeface="Calibri"/>
                <a:ea typeface="Calibri"/>
                <a:cs typeface="Calibri"/>
                <a:sym typeface="Calibri"/>
              </a:rPr>
              <a:t>(</a:t>
            </a:r>
            <a:r>
              <a:rPr i="1" lang="en-US" sz="2000"/>
              <a:t>e.g. pre-project monitoring, existing data)</a:t>
            </a:r>
            <a:endParaRPr i="1" sz="2000"/>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Identification/discussion of reference sites/conditions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QA/QC of Data</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Description of potential corrective actions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Context in regards to other local/regional efforts</a:t>
            </a:r>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Completed Data Management Plan </a:t>
            </a:r>
            <a:r>
              <a:rPr b="0" i="1" lang="en-US" sz="2000" u="none" cap="none" strike="noStrike">
                <a:solidFill>
                  <a:schemeClr val="dk1"/>
                </a:solidFill>
                <a:latin typeface="Calibri"/>
                <a:ea typeface="Calibri"/>
                <a:cs typeface="Calibri"/>
                <a:sym typeface="Calibri"/>
              </a:rPr>
              <a:t>(discussed next)</a:t>
            </a:r>
            <a:endParaRPr b="0" i="1" sz="2000" u="none" cap="none" strike="noStrike">
              <a:solidFill>
                <a:schemeClr val="dk1"/>
              </a:solidFill>
              <a:latin typeface="Calibri"/>
              <a:ea typeface="Calibri"/>
              <a:cs typeface="Calibri"/>
              <a:sym typeface="Calibri"/>
            </a:endParaRPr>
          </a:p>
          <a:p>
            <a:pPr indent="-177800" lvl="0" marL="342900" marR="0" rtl="0" algn="l">
              <a:spcBef>
                <a:spcPts val="52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p:txBody>
      </p:sp>
      <p:sp>
        <p:nvSpPr>
          <p:cNvPr id="355" name="Google Shape;355;p44"/>
          <p:cNvSpPr txBox="1"/>
          <p:nvPr/>
        </p:nvSpPr>
        <p:spPr>
          <a:xfrm>
            <a:off x="6366925" y="1104049"/>
            <a:ext cx="2777100" cy="1353300"/>
          </a:xfrm>
          <a:prstGeom prst="rect">
            <a:avLst/>
          </a:prstGeom>
          <a:gradFill>
            <a:gsLst>
              <a:gs pos="0">
                <a:srgbClr val="F4F8FB"/>
              </a:gs>
              <a:gs pos="74000">
                <a:srgbClr val="AEC5E1"/>
              </a:gs>
              <a:gs pos="83000">
                <a:srgbClr val="AEC5E1"/>
              </a:gs>
              <a:gs pos="100000">
                <a:srgbClr val="C8D8EB"/>
              </a:gs>
            </a:gsLst>
            <a:lin ang="5400000" scaled="0"/>
          </a:gra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000">
                <a:solidFill>
                  <a:schemeClr val="dk1"/>
                </a:solidFill>
                <a:latin typeface="Calibri"/>
                <a:ea typeface="Calibri"/>
                <a:cs typeface="Calibri"/>
                <a:sym typeface="Calibri"/>
              </a:rPr>
              <a:t>ODPs must be prepared, submitted, and approved prior to award of funds.  </a:t>
            </a:r>
            <a:endParaRPr i="1" sz="2000">
              <a:solidFill>
                <a:schemeClr val="dk1"/>
              </a:solidFill>
              <a:latin typeface="Calibri"/>
              <a:ea typeface="Calibri"/>
              <a:cs typeface="Calibri"/>
              <a:sym typeface="Calibri"/>
            </a:endParaRPr>
          </a:p>
        </p:txBody>
      </p:sp>
      <p:sp>
        <p:nvSpPr>
          <p:cNvPr id="356" name="Google Shape;356;p44"/>
          <p:cNvSpPr txBox="1"/>
          <p:nvPr>
            <p:ph type="title"/>
          </p:nvPr>
        </p:nvSpPr>
        <p:spPr>
          <a:xfrm>
            <a:off x="1432200" y="254325"/>
            <a:ext cx="77121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lt1"/>
                </a:solidFill>
              </a:rPr>
              <a:t>Interim Guidance: ODPs Include</a:t>
            </a:r>
            <a:endParaRPr b="1" i="0" sz="4400" u="none" cap="none" strike="noStrike">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45"/>
          <p:cNvSpPr txBox="1"/>
          <p:nvPr>
            <p:ph idx="1" type="body"/>
          </p:nvPr>
        </p:nvSpPr>
        <p:spPr>
          <a:xfrm>
            <a:off x="0" y="1485372"/>
            <a:ext cx="8859520" cy="5064760"/>
          </a:xfrm>
          <a:prstGeom prst="rect">
            <a:avLst/>
          </a:prstGeom>
          <a:noFill/>
          <a:ln>
            <a:noFill/>
          </a:ln>
        </p:spPr>
        <p:txBody>
          <a:bodyPr anchorCtr="0" anchor="t" bIns="45700" lIns="91425" spcFirstLastPara="1" rIns="91425" wrap="square" tIns="45700">
            <a:noAutofit/>
          </a:bodyPr>
          <a:lstStyle/>
          <a:p>
            <a:pPr indent="-165100" lvl="0" marL="3429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Recipients are responsible for providing                              all project-related data to the Council in digital, machine-readable, non-proprietary formats; described with appropriate metadata; and in compliance with all federal laws and policies.</a:t>
            </a:r>
            <a:endParaRPr/>
          </a:p>
          <a:p>
            <a:pPr indent="0" lvl="0" marL="0" marR="0" rtl="0" algn="l">
              <a:spcBef>
                <a:spcPts val="560"/>
              </a:spcBef>
              <a:spcAft>
                <a:spcPts val="0"/>
              </a:spcAft>
              <a:buClr>
                <a:schemeClr val="dk1"/>
              </a:buClr>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DMP Interim Guidance provides guidance on data management and delivery/sharing.  </a:t>
            </a:r>
            <a:r>
              <a:rPr b="0" i="1" lang="en-US" sz="2000" u="none" cap="none" strike="noStrike">
                <a:solidFill>
                  <a:schemeClr val="dk1"/>
                </a:solidFill>
                <a:latin typeface="Calibri"/>
                <a:ea typeface="Calibri"/>
                <a:cs typeface="Calibri"/>
                <a:sym typeface="Calibri"/>
              </a:rPr>
              <a:t>(Available on </a:t>
            </a:r>
            <a:r>
              <a:rPr b="0" i="1" lang="en-US" sz="2000" u="sng" cap="none" strike="noStrike">
                <a:solidFill>
                  <a:schemeClr val="hlink"/>
                </a:solidFill>
                <a:latin typeface="Calibri"/>
                <a:ea typeface="Calibri"/>
                <a:cs typeface="Calibri"/>
                <a:sym typeface="Calibri"/>
                <a:hlinkClick r:id="rId3"/>
              </a:rPr>
              <a:t>Grants Resources Page</a:t>
            </a:r>
            <a:r>
              <a:rPr i="1" lang="en-US" sz="2000"/>
              <a:t>)</a:t>
            </a:r>
            <a:endParaRPr i="1" sz="2000"/>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77800" lvl="0" marL="342900" marR="0" rtl="0" algn="l">
              <a:spcBef>
                <a:spcPts val="52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p:txBody>
      </p:sp>
      <p:sp>
        <p:nvSpPr>
          <p:cNvPr id="362" name="Google Shape;362;p45"/>
          <p:cNvSpPr txBox="1"/>
          <p:nvPr/>
        </p:nvSpPr>
        <p:spPr>
          <a:xfrm>
            <a:off x="6366925" y="1104049"/>
            <a:ext cx="2777100" cy="1292700"/>
          </a:xfrm>
          <a:prstGeom prst="rect">
            <a:avLst/>
          </a:prstGeom>
          <a:gradFill>
            <a:gsLst>
              <a:gs pos="0">
                <a:srgbClr val="F4F8FB"/>
              </a:gs>
              <a:gs pos="74000">
                <a:srgbClr val="AEC5E1"/>
              </a:gs>
              <a:gs pos="83000">
                <a:srgbClr val="AEC5E1"/>
              </a:gs>
              <a:gs pos="100000">
                <a:srgbClr val="C8D8EB"/>
              </a:gs>
            </a:gsLst>
            <a:lin ang="5400000" scaled="0"/>
          </a:gra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000">
                <a:solidFill>
                  <a:schemeClr val="dk1"/>
                </a:solidFill>
                <a:latin typeface="Calibri"/>
                <a:ea typeface="Calibri"/>
                <a:cs typeface="Calibri"/>
                <a:sym typeface="Calibri"/>
              </a:rPr>
              <a:t>DMPs must be prepared, submitted, and approved prior to award of funds.  </a:t>
            </a:r>
            <a:endParaRPr i="1" sz="2000">
              <a:solidFill>
                <a:schemeClr val="dk1"/>
              </a:solidFill>
              <a:latin typeface="Calibri"/>
              <a:ea typeface="Calibri"/>
              <a:cs typeface="Calibri"/>
              <a:sym typeface="Calibri"/>
            </a:endParaRPr>
          </a:p>
        </p:txBody>
      </p:sp>
      <p:sp>
        <p:nvSpPr>
          <p:cNvPr id="363" name="Google Shape;363;p45"/>
          <p:cNvSpPr txBox="1"/>
          <p:nvPr>
            <p:ph type="title"/>
          </p:nvPr>
        </p:nvSpPr>
        <p:spPr>
          <a:xfrm>
            <a:off x="1432200" y="254325"/>
            <a:ext cx="77121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lt1"/>
                </a:solidFill>
              </a:rPr>
              <a:t>Interim Guidance: </a:t>
            </a:r>
            <a:r>
              <a:rPr b="1" lang="en-US"/>
              <a:t>DMP</a:t>
            </a:r>
            <a:endParaRPr b="1" i="0" sz="4400" u="none" cap="none" strike="noStrike">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8"/>
          <p:cNvSpPr txBox="1"/>
          <p:nvPr>
            <p:ph type="title"/>
          </p:nvPr>
        </p:nvSpPr>
        <p:spPr>
          <a:xfrm>
            <a:off x="14569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b="1" lang="en-US"/>
              <a:t>Talk Outline</a:t>
            </a:r>
            <a:endParaRPr b="1"/>
          </a:p>
        </p:txBody>
      </p:sp>
      <p:sp>
        <p:nvSpPr>
          <p:cNvPr id="184" name="Google Shape;184;p28"/>
          <p:cNvSpPr txBox="1"/>
          <p:nvPr>
            <p:ph idx="1" type="body"/>
          </p:nvPr>
        </p:nvSpPr>
        <p:spPr>
          <a:xfrm>
            <a:off x="0" y="1752600"/>
            <a:ext cx="9144000" cy="4526100"/>
          </a:xfrm>
          <a:prstGeom prst="rect">
            <a:avLst/>
          </a:prstGeom>
        </p:spPr>
        <p:txBody>
          <a:bodyPr anchorCtr="0" anchor="t" bIns="91425" lIns="91425" spcFirstLastPara="1" rIns="91425" wrap="square" tIns="91425">
            <a:noAutofit/>
          </a:bodyPr>
          <a:lstStyle/>
          <a:p>
            <a:pPr indent="-431800" lvl="0" marL="457200" rtl="0">
              <a:spcBef>
                <a:spcPts val="640"/>
              </a:spcBef>
              <a:spcAft>
                <a:spcPts val="0"/>
              </a:spcAft>
              <a:buSzPts val="3200"/>
              <a:buChar char="●"/>
            </a:pPr>
            <a:r>
              <a:rPr lang="en-US"/>
              <a:t>General process for funding projects from SEP-&gt;Grant</a:t>
            </a:r>
            <a:endParaRPr/>
          </a:p>
          <a:p>
            <a:pPr indent="0" lvl="0" marL="0" rtl="0">
              <a:spcBef>
                <a:spcPts val="640"/>
              </a:spcBef>
              <a:spcAft>
                <a:spcPts val="0"/>
              </a:spcAft>
              <a:buNone/>
            </a:pPr>
            <a:r>
              <a:t/>
            </a:r>
            <a:endParaRPr sz="1200"/>
          </a:p>
          <a:p>
            <a:pPr indent="-431800" lvl="0" marL="457200" rtl="0">
              <a:spcBef>
                <a:spcPts val="640"/>
              </a:spcBef>
              <a:spcAft>
                <a:spcPts val="0"/>
              </a:spcAft>
              <a:buSzPts val="3200"/>
              <a:buChar char="●"/>
            </a:pPr>
            <a:r>
              <a:rPr lang="en-US"/>
              <a:t>Best Available Science requirements at SEP stage</a:t>
            </a:r>
            <a:endParaRPr/>
          </a:p>
          <a:p>
            <a:pPr indent="0" lvl="0" marL="0" rtl="0">
              <a:spcBef>
                <a:spcPts val="640"/>
              </a:spcBef>
              <a:spcAft>
                <a:spcPts val="0"/>
              </a:spcAft>
              <a:buNone/>
            </a:pPr>
            <a:r>
              <a:t/>
            </a:r>
            <a:endParaRPr sz="1200"/>
          </a:p>
          <a:p>
            <a:pPr indent="-431800" lvl="0" marL="457200" rtl="0">
              <a:spcBef>
                <a:spcPts val="640"/>
              </a:spcBef>
              <a:spcAft>
                <a:spcPts val="0"/>
              </a:spcAft>
              <a:buSzPts val="3200"/>
              <a:buChar char="●"/>
            </a:pPr>
            <a:r>
              <a:rPr lang="en-US"/>
              <a:t>Best Available Science requirements at Granting stage</a:t>
            </a:r>
            <a:endParaRPr/>
          </a:p>
          <a:p>
            <a:pPr indent="0" lvl="0" marL="0" rtl="0">
              <a:spcBef>
                <a:spcPts val="640"/>
              </a:spcBef>
              <a:spcAft>
                <a:spcPts val="0"/>
              </a:spcAft>
              <a:buNone/>
            </a:pPr>
            <a:r>
              <a:t/>
            </a:r>
            <a:endParaRPr sz="1200"/>
          </a:p>
          <a:p>
            <a:pPr indent="-431800" lvl="0" marL="457200" rtl="0">
              <a:spcBef>
                <a:spcPts val="640"/>
              </a:spcBef>
              <a:spcAft>
                <a:spcPts val="0"/>
              </a:spcAft>
              <a:buSzPts val="3200"/>
              <a:buChar char="●"/>
            </a:pPr>
            <a:r>
              <a:rPr lang="en-US"/>
              <a:t>Data Management and Monitoring Requirements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46"/>
          <p:cNvSpPr txBox="1"/>
          <p:nvPr>
            <p:ph type="title"/>
          </p:nvPr>
        </p:nvSpPr>
        <p:spPr>
          <a:xfrm>
            <a:off x="1418425" y="254325"/>
            <a:ext cx="7725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lt1"/>
                </a:solidFill>
              </a:rPr>
              <a:t>Interim Guidance: DMPs Include</a:t>
            </a:r>
            <a:endParaRPr b="1" i="0" sz="4400" u="none" cap="none" strike="noStrike">
              <a:solidFill>
                <a:schemeClr val="lt1"/>
              </a:solidFill>
            </a:endParaRPr>
          </a:p>
        </p:txBody>
      </p:sp>
      <p:sp>
        <p:nvSpPr>
          <p:cNvPr id="369" name="Google Shape;369;p46"/>
          <p:cNvSpPr txBox="1"/>
          <p:nvPr>
            <p:ph idx="1" type="body"/>
          </p:nvPr>
        </p:nvSpPr>
        <p:spPr>
          <a:xfrm>
            <a:off x="118533" y="1570038"/>
            <a:ext cx="9025500" cy="5064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Project name, sponsoring agency,     </a:t>
            </a:r>
            <a:r>
              <a:rPr b="0" i="0" lang="en-US" sz="2600" u="none" cap="none" strike="noStrike">
                <a:solidFill>
                  <a:schemeClr val="dk1"/>
                </a:solidFill>
                <a:latin typeface="Calibri"/>
                <a:ea typeface="Calibri"/>
                <a:cs typeface="Calibri"/>
                <a:sym typeface="Calibri"/>
              </a:rPr>
              <a:t>                             projec</a:t>
            </a:r>
            <a:r>
              <a:rPr b="0" i="0" lang="en-US" sz="2600" u="none" cap="none" strike="noStrike">
                <a:solidFill>
                  <a:schemeClr val="dk1"/>
                </a:solidFill>
                <a:latin typeface="Calibri"/>
                <a:ea typeface="Calibri"/>
                <a:cs typeface="Calibri"/>
                <a:sym typeface="Calibri"/>
              </a:rPr>
              <a:t>t phase</a:t>
            </a:r>
            <a:endParaRPr sz="2600"/>
          </a:p>
          <a:p>
            <a:pPr indent="-342900" lvl="0" marL="342900" marR="0" rtl="0" algn="l">
              <a:spcBef>
                <a:spcPts val="0"/>
              </a:spcBef>
              <a:spcAft>
                <a:spcPts val="0"/>
              </a:spcAft>
              <a:buClr>
                <a:schemeClr val="dk1"/>
              </a:buClr>
              <a:buSzPts val="2600"/>
              <a:buFont typeface="Arial"/>
              <a:buChar char="•"/>
            </a:pPr>
            <a:r>
              <a:rPr lang="en-US" sz="2600"/>
              <a:t>E</a:t>
            </a:r>
            <a:r>
              <a:rPr b="0" i="0" lang="en-US" sz="2600" u="none" cap="none" strike="noStrike">
                <a:solidFill>
                  <a:schemeClr val="dk1"/>
                </a:solidFill>
                <a:latin typeface="Calibri"/>
                <a:ea typeface="Calibri"/>
                <a:cs typeface="Calibri"/>
                <a:sym typeface="Calibri"/>
              </a:rPr>
              <a:t>stimated budget for data management </a:t>
            </a:r>
            <a:r>
              <a:rPr b="0" i="0" lang="en-US" sz="2000" u="none" cap="none" strike="noStrike">
                <a:solidFill>
                  <a:schemeClr val="dk1"/>
                </a:solidFill>
                <a:latin typeface="Calibri"/>
                <a:ea typeface="Calibri"/>
                <a:cs typeface="Calibri"/>
                <a:sym typeface="Calibri"/>
              </a:rPr>
              <a:t>(</a:t>
            </a:r>
            <a:r>
              <a:rPr b="0" i="1" lang="en-US" sz="2000" u="none" cap="none" strike="noStrike">
                <a:solidFill>
                  <a:schemeClr val="dk1"/>
                </a:solidFill>
                <a:latin typeface="Calibri"/>
                <a:ea typeface="Calibri"/>
                <a:cs typeface="Calibri"/>
                <a:sym typeface="Calibri"/>
              </a:rPr>
              <a:t>for life of project</a:t>
            </a:r>
            <a:r>
              <a:rPr b="0" i="0" lang="en-US" sz="2000" u="none" cap="none" strike="noStrike">
                <a:solidFill>
                  <a:schemeClr val="dk1"/>
                </a:solidFill>
                <a:latin typeface="Calibri"/>
                <a:ea typeface="Calibri"/>
                <a:cs typeface="Calibri"/>
                <a:sym typeface="Calibri"/>
              </a:rPr>
              <a:t>)</a:t>
            </a:r>
            <a:endParaRPr sz="2000"/>
          </a:p>
          <a:p>
            <a:pPr indent="-342900" lvl="0" marL="34290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Contact information for one or more Data Stewards </a:t>
            </a:r>
            <a:endParaRPr/>
          </a:p>
          <a:p>
            <a:pPr indent="-342900" lvl="0" marL="34290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Estimated data collection period </a:t>
            </a:r>
            <a:r>
              <a:rPr b="0" i="1" lang="en-US" sz="2000" u="none" cap="none" strike="noStrike">
                <a:solidFill>
                  <a:schemeClr val="dk1"/>
                </a:solidFill>
                <a:latin typeface="Calibri"/>
                <a:ea typeface="Calibri"/>
                <a:cs typeface="Calibri"/>
                <a:sym typeface="Calibri"/>
              </a:rPr>
              <a:t>(start and end dates) </a:t>
            </a:r>
            <a:endParaRPr sz="2000"/>
          </a:p>
          <a:p>
            <a:pPr indent="-342900" lvl="0" marL="34290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A short description of the project location &amp; data collection</a:t>
            </a:r>
            <a:endParaRPr b="0" i="0" sz="2600" u="none" cap="none" strike="noStrike">
              <a:solidFill>
                <a:schemeClr val="dk1"/>
              </a:solidFill>
              <a:latin typeface="Calibri"/>
              <a:ea typeface="Calibri"/>
              <a:cs typeface="Calibri"/>
              <a:sym typeface="Calibri"/>
            </a:endParaRPr>
          </a:p>
          <a:p>
            <a:pPr indent="-342900" lvl="0" marL="34290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A list of each of the data types </a:t>
            </a:r>
            <a:r>
              <a:rPr b="0" i="1" lang="en-US" sz="2000" u="none" cap="none" strike="noStrike">
                <a:solidFill>
                  <a:schemeClr val="dk1"/>
                </a:solidFill>
                <a:latin typeface="Calibri"/>
                <a:ea typeface="Calibri"/>
                <a:cs typeface="Calibri"/>
                <a:sym typeface="Calibri"/>
              </a:rPr>
              <a:t>(examples in Appendix D of Guidance)</a:t>
            </a:r>
            <a:endParaRPr sz="2000"/>
          </a:p>
          <a:p>
            <a:pPr indent="-342900" lvl="0" marL="34290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GIS information </a:t>
            </a:r>
            <a:r>
              <a:rPr b="0" i="1" lang="en-US" sz="2000" u="none" cap="none" strike="noStrike">
                <a:solidFill>
                  <a:schemeClr val="dk1"/>
                </a:solidFill>
                <a:latin typeface="Calibri"/>
                <a:ea typeface="Calibri"/>
                <a:cs typeface="Calibri"/>
                <a:sym typeface="Calibri"/>
              </a:rPr>
              <a:t>(if known and applicable) </a:t>
            </a:r>
            <a:endParaRPr sz="2000"/>
          </a:p>
          <a:p>
            <a:pPr indent="-342900" lvl="0" marL="34290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Your organization’s data management and metadata capacities and how your organization intends to store, archive, and disseminate project data </a:t>
            </a:r>
            <a:endParaRPr/>
          </a:p>
          <a:p>
            <a:pPr indent="-177800" lvl="0" marL="342900" marR="0" rtl="0" algn="l">
              <a:spcBef>
                <a:spcPts val="52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p:txBody>
      </p:sp>
      <p:sp>
        <p:nvSpPr>
          <p:cNvPr id="370" name="Google Shape;370;p46"/>
          <p:cNvSpPr txBox="1"/>
          <p:nvPr/>
        </p:nvSpPr>
        <p:spPr>
          <a:xfrm>
            <a:off x="6366925" y="1104050"/>
            <a:ext cx="2777100" cy="1243500"/>
          </a:xfrm>
          <a:prstGeom prst="rect">
            <a:avLst/>
          </a:prstGeom>
          <a:gradFill>
            <a:gsLst>
              <a:gs pos="0">
                <a:srgbClr val="F4F8FB"/>
              </a:gs>
              <a:gs pos="74000">
                <a:srgbClr val="AEC5E1"/>
              </a:gs>
              <a:gs pos="83000">
                <a:srgbClr val="AEC5E1"/>
              </a:gs>
              <a:gs pos="100000">
                <a:srgbClr val="C8D8EB"/>
              </a:gs>
            </a:gsLst>
            <a:lin ang="5400000" scaled="0"/>
          </a:gra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000">
                <a:solidFill>
                  <a:schemeClr val="dk1"/>
                </a:solidFill>
                <a:latin typeface="Calibri"/>
                <a:ea typeface="Calibri"/>
                <a:cs typeface="Calibri"/>
                <a:sym typeface="Calibri"/>
              </a:rPr>
              <a:t>DMPs must be prepared, submitted, and approved prior to award of funds.  </a:t>
            </a:r>
            <a:endParaRPr i="1" sz="2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47"/>
          <p:cNvSpPr txBox="1"/>
          <p:nvPr>
            <p:ph idx="1" type="body"/>
          </p:nvPr>
        </p:nvSpPr>
        <p:spPr>
          <a:xfrm>
            <a:off x="284480" y="1570038"/>
            <a:ext cx="8859520" cy="506476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We acknowledge that data management capacities vary across organizations. </a:t>
            </a:r>
            <a:endParaRPr b="0" i="0" sz="2800" u="none" cap="none" strike="noStrik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ts val="2800"/>
              <a:buFont typeface="Arial"/>
              <a:buChar char="•"/>
            </a:pPr>
            <a:r>
              <a:rPr lang="en-US" sz="2800"/>
              <a:t>Please reach out and i</a:t>
            </a:r>
            <a:r>
              <a:rPr b="0" i="0" lang="en-US" sz="2800" u="none" cap="none" strike="noStrike">
                <a:solidFill>
                  <a:schemeClr val="dk1"/>
                </a:solidFill>
                <a:latin typeface="Calibri"/>
                <a:ea typeface="Calibri"/>
                <a:cs typeface="Calibri"/>
                <a:sym typeface="Calibri"/>
              </a:rPr>
              <a:t>ndicate if you need assistance. </a:t>
            </a:r>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Digital data will be required to be provided to the Council for review and approval on a yearly basis </a:t>
            </a:r>
            <a:r>
              <a:rPr b="0" i="1" lang="en-US" sz="2800" u="none" cap="none" strike="noStrike">
                <a:solidFill>
                  <a:schemeClr val="dk1"/>
                </a:solidFill>
                <a:latin typeface="Calibri"/>
                <a:ea typeface="Calibri"/>
                <a:cs typeface="Calibri"/>
                <a:sym typeface="Calibri"/>
              </a:rPr>
              <a:t>(process under development).</a:t>
            </a:r>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77800" lvl="0" marL="342900" marR="0" rtl="0" algn="l">
              <a:spcBef>
                <a:spcPts val="52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p:txBody>
      </p:sp>
      <p:sp>
        <p:nvSpPr>
          <p:cNvPr id="376" name="Google Shape;376;p47"/>
          <p:cNvSpPr txBox="1"/>
          <p:nvPr>
            <p:ph type="title"/>
          </p:nvPr>
        </p:nvSpPr>
        <p:spPr>
          <a:xfrm>
            <a:off x="1432200" y="254325"/>
            <a:ext cx="77121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lt1"/>
                </a:solidFill>
              </a:rPr>
              <a:t>Interim Guidance: </a:t>
            </a:r>
            <a:r>
              <a:rPr b="1" lang="en-US"/>
              <a:t>DMP</a:t>
            </a:r>
            <a:endParaRPr b="1" i="0" sz="4400" u="none" cap="none" strike="noStrike">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48"/>
          <p:cNvSpPr txBox="1"/>
          <p:nvPr>
            <p:ph type="title"/>
          </p:nvPr>
        </p:nvSpPr>
        <p:spPr>
          <a:xfrm>
            <a:off x="1453125" y="258425"/>
            <a:ext cx="8504100" cy="11430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1" lang="en-US" sz="3200"/>
              <a:t>General Process for Funding SEP Projects</a:t>
            </a:r>
            <a:endParaRPr b="1" sz="3200"/>
          </a:p>
        </p:txBody>
      </p:sp>
      <p:sp>
        <p:nvSpPr>
          <p:cNvPr id="383" name="Google Shape;383;p48"/>
          <p:cNvSpPr txBox="1"/>
          <p:nvPr/>
        </p:nvSpPr>
        <p:spPr>
          <a:xfrm>
            <a:off x="1246382" y="1559050"/>
            <a:ext cx="1778400" cy="11724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State submits SEP to the Council</a:t>
            </a:r>
            <a:endParaRPr sz="1600">
              <a:solidFill>
                <a:srgbClr val="FFFFFF"/>
              </a:solidFill>
            </a:endParaRPr>
          </a:p>
        </p:txBody>
      </p:sp>
      <p:sp>
        <p:nvSpPr>
          <p:cNvPr id="384" name="Google Shape;384;p48"/>
          <p:cNvSpPr txBox="1"/>
          <p:nvPr/>
        </p:nvSpPr>
        <p:spPr>
          <a:xfrm>
            <a:off x="3655500" y="1559050"/>
            <a:ext cx="1778400" cy="1404300"/>
          </a:xfrm>
          <a:prstGeom prst="rect">
            <a:avLst/>
          </a:prstGeom>
          <a:solidFill>
            <a:srgbClr val="274E1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Council staff reviews SEP, submits recommendation to Council Chair</a:t>
            </a:r>
            <a:endParaRPr sz="1600">
              <a:solidFill>
                <a:srgbClr val="FFFFFF"/>
              </a:solidFill>
            </a:endParaRPr>
          </a:p>
        </p:txBody>
      </p:sp>
      <p:sp>
        <p:nvSpPr>
          <p:cNvPr id="385" name="Google Shape;385;p48"/>
          <p:cNvSpPr txBox="1"/>
          <p:nvPr/>
        </p:nvSpPr>
        <p:spPr>
          <a:xfrm>
            <a:off x="65050" y="3561485"/>
            <a:ext cx="1778400" cy="11724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State submits individual project grant applications to RAAMS</a:t>
            </a:r>
            <a:endParaRPr sz="1600">
              <a:solidFill>
                <a:srgbClr val="FFFFFF"/>
              </a:solidFill>
            </a:endParaRPr>
          </a:p>
        </p:txBody>
      </p:sp>
      <p:sp>
        <p:nvSpPr>
          <p:cNvPr id="386" name="Google Shape;386;p48"/>
          <p:cNvSpPr txBox="1"/>
          <p:nvPr/>
        </p:nvSpPr>
        <p:spPr>
          <a:xfrm>
            <a:off x="2441538" y="3561485"/>
            <a:ext cx="1778400" cy="1172400"/>
          </a:xfrm>
          <a:prstGeom prst="rect">
            <a:avLst/>
          </a:prstGeom>
          <a:solidFill>
            <a:srgbClr val="274E1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Council Staff reviews project grant application</a:t>
            </a:r>
            <a:endParaRPr sz="1600">
              <a:solidFill>
                <a:srgbClr val="FFFFFF"/>
              </a:solidFill>
            </a:endParaRPr>
          </a:p>
          <a:p>
            <a:pPr indent="0" lvl="0" marL="0" rtl="0" algn="l">
              <a:spcBef>
                <a:spcPts val="0"/>
              </a:spcBef>
              <a:spcAft>
                <a:spcPts val="0"/>
              </a:spcAft>
              <a:buNone/>
            </a:pPr>
            <a:r>
              <a:t/>
            </a:r>
            <a:endParaRPr sz="1600">
              <a:solidFill>
                <a:srgbClr val="FFFFFF"/>
              </a:solidFill>
            </a:endParaRPr>
          </a:p>
        </p:txBody>
      </p:sp>
      <p:sp>
        <p:nvSpPr>
          <p:cNvPr id="387" name="Google Shape;387;p48"/>
          <p:cNvSpPr/>
          <p:nvPr/>
        </p:nvSpPr>
        <p:spPr>
          <a:xfrm>
            <a:off x="3106519" y="2000628"/>
            <a:ext cx="474900" cy="3129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8" name="Google Shape;388;p48"/>
          <p:cNvSpPr/>
          <p:nvPr/>
        </p:nvSpPr>
        <p:spPr>
          <a:xfrm>
            <a:off x="5508052" y="2000628"/>
            <a:ext cx="474900" cy="3129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9" name="Google Shape;389;p48"/>
          <p:cNvSpPr/>
          <p:nvPr/>
        </p:nvSpPr>
        <p:spPr>
          <a:xfrm>
            <a:off x="6963125" y="2157100"/>
            <a:ext cx="159300" cy="909900"/>
          </a:xfrm>
          <a:prstGeom prst="rect">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0" name="Google Shape;390;p48"/>
          <p:cNvSpPr txBox="1"/>
          <p:nvPr/>
        </p:nvSpPr>
        <p:spPr>
          <a:xfrm>
            <a:off x="4842251" y="3561485"/>
            <a:ext cx="1778400" cy="11724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Project Awarded</a:t>
            </a:r>
            <a:endParaRPr sz="1600">
              <a:solidFill>
                <a:srgbClr val="FFFFFF"/>
              </a:solidFill>
            </a:endParaRPr>
          </a:p>
        </p:txBody>
      </p:sp>
      <p:sp>
        <p:nvSpPr>
          <p:cNvPr id="391" name="Google Shape;391;p48"/>
          <p:cNvSpPr/>
          <p:nvPr/>
        </p:nvSpPr>
        <p:spPr>
          <a:xfrm>
            <a:off x="802150" y="3039500"/>
            <a:ext cx="6320400" cy="175200"/>
          </a:xfrm>
          <a:prstGeom prst="rect">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2" name="Google Shape;392;p48"/>
          <p:cNvSpPr/>
          <p:nvPr/>
        </p:nvSpPr>
        <p:spPr>
          <a:xfrm rot="5400000">
            <a:off x="640612" y="3147879"/>
            <a:ext cx="474900" cy="3129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3" name="Google Shape;393;p48"/>
          <p:cNvSpPr/>
          <p:nvPr/>
        </p:nvSpPr>
        <p:spPr>
          <a:xfrm>
            <a:off x="4314197" y="3947584"/>
            <a:ext cx="474900" cy="3129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4" name="Google Shape;394;p48"/>
          <p:cNvSpPr/>
          <p:nvPr/>
        </p:nvSpPr>
        <p:spPr>
          <a:xfrm>
            <a:off x="1905067" y="3947584"/>
            <a:ext cx="474900" cy="3129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5" name="Google Shape;395;p48"/>
          <p:cNvSpPr/>
          <p:nvPr/>
        </p:nvSpPr>
        <p:spPr>
          <a:xfrm>
            <a:off x="6750052" y="3947584"/>
            <a:ext cx="474900" cy="3129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6" name="Google Shape;396;p48"/>
          <p:cNvSpPr txBox="1"/>
          <p:nvPr/>
        </p:nvSpPr>
        <p:spPr>
          <a:xfrm>
            <a:off x="7278107" y="3561485"/>
            <a:ext cx="1778400" cy="11724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Project Implementation</a:t>
            </a:r>
            <a:endParaRPr sz="1600">
              <a:solidFill>
                <a:srgbClr val="FFFFFF"/>
              </a:solidFill>
            </a:endParaRPr>
          </a:p>
        </p:txBody>
      </p:sp>
      <p:sp>
        <p:nvSpPr>
          <p:cNvPr id="397" name="Google Shape;397;p48"/>
          <p:cNvSpPr txBox="1"/>
          <p:nvPr/>
        </p:nvSpPr>
        <p:spPr>
          <a:xfrm>
            <a:off x="6064642" y="1559050"/>
            <a:ext cx="1778400" cy="1172400"/>
          </a:xfrm>
          <a:prstGeom prst="rect">
            <a:avLst/>
          </a:prstGeom>
          <a:solidFill>
            <a:srgbClr val="274E1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Council Chair approves SEP</a:t>
            </a:r>
            <a:endParaRPr sz="1600">
              <a:solidFill>
                <a:srgbClr val="FFFFFF"/>
              </a:solidFill>
            </a:endParaRPr>
          </a:p>
        </p:txBody>
      </p:sp>
      <p:sp>
        <p:nvSpPr>
          <p:cNvPr id="398" name="Google Shape;398;p48"/>
          <p:cNvSpPr/>
          <p:nvPr/>
        </p:nvSpPr>
        <p:spPr>
          <a:xfrm rot="5400000">
            <a:off x="2712300" y="4837306"/>
            <a:ext cx="474900" cy="3129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9" name="Google Shape;399;p48"/>
          <p:cNvSpPr txBox="1"/>
          <p:nvPr/>
        </p:nvSpPr>
        <p:spPr>
          <a:xfrm>
            <a:off x="2365350" y="5327601"/>
            <a:ext cx="1778400" cy="9099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3 External Best Available Science Reviews</a:t>
            </a:r>
            <a:endParaRPr sz="1600">
              <a:solidFill>
                <a:srgbClr val="FFFFFF"/>
              </a:solidFill>
            </a:endParaRPr>
          </a:p>
          <a:p>
            <a:pPr indent="0" lvl="0" marL="0" rtl="0" algn="l">
              <a:spcBef>
                <a:spcPts val="0"/>
              </a:spcBef>
              <a:spcAft>
                <a:spcPts val="0"/>
              </a:spcAft>
              <a:buNone/>
            </a:pPr>
            <a:r>
              <a:t/>
            </a:r>
            <a:endParaRPr sz="1600">
              <a:solidFill>
                <a:srgbClr val="FFFFFF"/>
              </a:solidFill>
            </a:endParaRPr>
          </a:p>
        </p:txBody>
      </p:sp>
      <p:sp>
        <p:nvSpPr>
          <p:cNvPr id="400" name="Google Shape;400;p48"/>
          <p:cNvSpPr/>
          <p:nvPr/>
        </p:nvSpPr>
        <p:spPr>
          <a:xfrm rot="-5400000">
            <a:off x="3261600" y="4874293"/>
            <a:ext cx="474900" cy="3129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49"/>
          <p:cNvSpPr txBox="1"/>
          <p:nvPr>
            <p:ph type="title"/>
          </p:nvPr>
        </p:nvSpPr>
        <p:spPr>
          <a:xfrm>
            <a:off x="1447800" y="274650"/>
            <a:ext cx="7696200" cy="11430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b="1" lang="en-US"/>
              <a:t>External Science Review Process</a:t>
            </a:r>
            <a:endParaRPr b="1"/>
          </a:p>
        </p:txBody>
      </p:sp>
      <p:sp>
        <p:nvSpPr>
          <p:cNvPr id="407" name="Google Shape;407;p49"/>
          <p:cNvSpPr txBox="1"/>
          <p:nvPr>
            <p:ph idx="1" type="body"/>
          </p:nvPr>
        </p:nvSpPr>
        <p:spPr>
          <a:xfrm>
            <a:off x="0" y="1780150"/>
            <a:ext cx="9144000" cy="4526100"/>
          </a:xfrm>
          <a:prstGeom prst="rect">
            <a:avLst/>
          </a:prstGeom>
        </p:spPr>
        <p:txBody>
          <a:bodyPr anchorCtr="0" anchor="t" bIns="91425" lIns="91425" spcFirstLastPara="1" rIns="91425" wrap="square" tIns="91425">
            <a:noAutofit/>
          </a:bodyPr>
          <a:lstStyle/>
          <a:p>
            <a:pPr indent="-431800" lvl="0" marL="457200" rtl="0">
              <a:spcBef>
                <a:spcPts val="640"/>
              </a:spcBef>
              <a:spcAft>
                <a:spcPts val="0"/>
              </a:spcAft>
              <a:buSzPts val="3200"/>
              <a:buChar char="•"/>
            </a:pPr>
            <a:r>
              <a:rPr lang="en-US"/>
              <a:t>Each project/program application will be released to 3 </a:t>
            </a:r>
            <a:r>
              <a:rPr lang="en-US"/>
              <a:t>anonymous</a:t>
            </a:r>
            <a:r>
              <a:rPr lang="en-US"/>
              <a:t> expert reviewers for BAS review</a:t>
            </a:r>
            <a:endParaRPr/>
          </a:p>
          <a:p>
            <a:pPr indent="-431800" lvl="0" marL="457200" rtl="0">
              <a:spcBef>
                <a:spcPts val="0"/>
              </a:spcBef>
              <a:spcAft>
                <a:spcPts val="0"/>
              </a:spcAft>
              <a:buSzPts val="3200"/>
              <a:buChar char="•"/>
            </a:pPr>
            <a:r>
              <a:rPr lang="en-US"/>
              <a:t>Review questions include:</a:t>
            </a:r>
            <a:endParaRPr/>
          </a:p>
          <a:p>
            <a:pPr indent="-406400" lvl="1" marL="914400" rtl="0">
              <a:spcBef>
                <a:spcPts val="0"/>
              </a:spcBef>
              <a:spcAft>
                <a:spcPts val="0"/>
              </a:spcAft>
              <a:buSzPts val="2800"/>
              <a:buChar char="–"/>
            </a:pPr>
            <a:r>
              <a:rPr lang="en-US"/>
              <a:t>BAS criteria evaluation as defined by the RESTORE ACT</a:t>
            </a:r>
            <a:endParaRPr/>
          </a:p>
          <a:p>
            <a:pPr indent="-406400" lvl="1" marL="914400" rtl="0">
              <a:spcBef>
                <a:spcPts val="0"/>
              </a:spcBef>
              <a:spcAft>
                <a:spcPts val="0"/>
              </a:spcAft>
              <a:buSzPts val="2800"/>
              <a:buChar char="–"/>
            </a:pPr>
            <a:r>
              <a:rPr lang="en-US"/>
              <a:t>Science Context evaluation</a:t>
            </a:r>
            <a:endParaRPr/>
          </a:p>
          <a:p>
            <a:pPr indent="-431800" lvl="0" marL="457200" rtl="0">
              <a:spcBef>
                <a:spcPts val="0"/>
              </a:spcBef>
              <a:spcAft>
                <a:spcPts val="0"/>
              </a:spcAft>
              <a:buSzPts val="3200"/>
              <a:buChar char="•"/>
            </a:pPr>
            <a:r>
              <a:rPr lang="en-US"/>
              <a:t>Reviewers look at project narrative, as well as ODPs and DMPs.</a:t>
            </a:r>
            <a:endParaRPr/>
          </a:p>
          <a:p>
            <a:pPr indent="-139700" lvl="0" marL="342900">
              <a:spcBef>
                <a:spcPts val="64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50"/>
          <p:cNvSpPr txBox="1"/>
          <p:nvPr>
            <p:ph type="title"/>
          </p:nvPr>
        </p:nvSpPr>
        <p:spPr>
          <a:xfrm>
            <a:off x="3156373" y="237384"/>
            <a:ext cx="554736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4400" u="none" cap="none" strike="noStrike">
                <a:solidFill>
                  <a:schemeClr val="lt1"/>
                </a:solidFill>
                <a:latin typeface="Arial Narrow"/>
                <a:ea typeface="Arial Narrow"/>
                <a:cs typeface="Arial Narrow"/>
                <a:sym typeface="Arial Narrow"/>
              </a:rPr>
              <a:t>QUESTIONS?</a:t>
            </a:r>
            <a:endParaRPr b="0" i="0" sz="4400" u="none" cap="none" strike="noStrike">
              <a:solidFill>
                <a:schemeClr val="lt1"/>
              </a:solidFill>
              <a:latin typeface="Arial Narrow"/>
              <a:ea typeface="Arial Narrow"/>
              <a:cs typeface="Arial Narrow"/>
              <a:sym typeface="Arial Narrow"/>
            </a:endParaRPr>
          </a:p>
        </p:txBody>
      </p:sp>
      <p:sp>
        <p:nvSpPr>
          <p:cNvPr id="413" name="Google Shape;413;p50"/>
          <p:cNvSpPr txBox="1"/>
          <p:nvPr>
            <p:ph idx="1" type="body"/>
          </p:nvPr>
        </p:nvSpPr>
        <p:spPr>
          <a:xfrm>
            <a:off x="0" y="1570050"/>
            <a:ext cx="9144000" cy="5064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ctr">
              <a:spcBef>
                <a:spcPts val="560"/>
              </a:spcBef>
              <a:spcAft>
                <a:spcPts val="0"/>
              </a:spcAft>
              <a:buClr>
                <a:schemeClr val="dk1"/>
              </a:buClr>
              <a:buFont typeface="Arial"/>
              <a:buNone/>
            </a:pPr>
            <a:r>
              <a:rPr b="0" i="0" lang="en-US" sz="2800" u="none" cap="none" strike="noStrike">
                <a:solidFill>
                  <a:schemeClr val="dk1"/>
                </a:solidFill>
                <a:latin typeface="Calibri"/>
                <a:ea typeface="Calibri"/>
                <a:cs typeface="Calibri"/>
                <a:sym typeface="Calibri"/>
              </a:rPr>
              <a:t>Questions regarding the preparation of Plans, potential element exceptions, and metric identification </a:t>
            </a:r>
            <a:endParaRPr/>
          </a:p>
          <a:p>
            <a:pPr indent="0" lvl="0" marL="0" marR="0" rtl="0" algn="ctr">
              <a:spcBef>
                <a:spcPts val="560"/>
              </a:spcBef>
              <a:spcAft>
                <a:spcPts val="0"/>
              </a:spcAft>
              <a:buClr>
                <a:schemeClr val="dk1"/>
              </a:buClr>
              <a:buFont typeface="Arial"/>
              <a:buNone/>
            </a:pPr>
            <a:r>
              <a:rPr b="0" i="0" lang="en-US" sz="2800" u="none" cap="none" strike="noStrike">
                <a:solidFill>
                  <a:schemeClr val="dk1"/>
                </a:solidFill>
                <a:latin typeface="Calibri"/>
                <a:ea typeface="Calibri"/>
                <a:cs typeface="Calibri"/>
                <a:sym typeface="Calibri"/>
              </a:rPr>
              <a:t>may be directed to:</a:t>
            </a:r>
            <a:endParaRPr/>
          </a:p>
          <a:p>
            <a:pPr indent="0" lvl="0" marL="0" marR="0" rtl="0" algn="ctr">
              <a:spcBef>
                <a:spcPts val="560"/>
              </a:spcBef>
              <a:spcAft>
                <a:spcPts val="0"/>
              </a:spcAft>
              <a:buClr>
                <a:schemeClr val="dk1"/>
              </a:buClr>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ctr">
              <a:spcBef>
                <a:spcPts val="560"/>
              </a:spcBef>
              <a:spcAft>
                <a:spcPts val="0"/>
              </a:spcAft>
              <a:buClr>
                <a:schemeClr val="dk1"/>
              </a:buClr>
              <a:buFont typeface="Arial"/>
              <a:buNone/>
            </a:pPr>
            <a:r>
              <a:rPr b="0" i="0" lang="en-US" sz="2800" u="none" cap="none" strike="noStrike">
                <a:solidFill>
                  <a:schemeClr val="dk1"/>
                </a:solidFill>
                <a:latin typeface="Calibri"/>
                <a:ea typeface="Calibri"/>
                <a:cs typeface="Calibri"/>
                <a:sym typeface="Calibri"/>
              </a:rPr>
              <a:t> </a:t>
            </a:r>
            <a:r>
              <a:rPr lang="en-US" sz="2800"/>
              <a:t> Jessica Henkel (</a:t>
            </a:r>
            <a:r>
              <a:rPr lang="en-US" sz="2800" u="sng">
                <a:solidFill>
                  <a:schemeClr val="hlink"/>
                </a:solidFill>
                <a:hlinkClick r:id="rId3"/>
              </a:rPr>
              <a:t>Jessica.Henkel@restorethegulf.gov</a:t>
            </a:r>
            <a:r>
              <a:rPr lang="en-US" sz="2800"/>
              <a:t>)</a:t>
            </a:r>
            <a:endParaRPr sz="2800"/>
          </a:p>
          <a:p>
            <a:pPr indent="0" lvl="0" marL="0" marR="0" rtl="0" algn="ctr">
              <a:spcBef>
                <a:spcPts val="560"/>
              </a:spcBef>
              <a:spcAft>
                <a:spcPts val="0"/>
              </a:spcAft>
              <a:buClr>
                <a:schemeClr val="dk1"/>
              </a:buClr>
              <a:buFont typeface="Arial"/>
              <a:buNone/>
            </a:pPr>
            <a:r>
              <a:rPr lang="en-US" sz="2800"/>
              <a:t>or</a:t>
            </a:r>
            <a:endParaRPr sz="2800"/>
          </a:p>
          <a:p>
            <a:pPr indent="0" lvl="0" marL="0" marR="0" rtl="0" algn="ctr">
              <a:spcBef>
                <a:spcPts val="560"/>
              </a:spcBef>
              <a:spcAft>
                <a:spcPts val="0"/>
              </a:spcAft>
              <a:buClr>
                <a:schemeClr val="dk1"/>
              </a:buClr>
              <a:buFont typeface="Arial"/>
              <a:buNone/>
            </a:pPr>
            <a:r>
              <a:rPr b="0" i="0" lang="en-US" sz="2800" u="none" cap="none" strike="noStrike">
                <a:solidFill>
                  <a:schemeClr val="dk1"/>
                </a:solidFill>
                <a:latin typeface="Calibri"/>
                <a:ea typeface="Calibri"/>
                <a:cs typeface="Calibri"/>
                <a:sym typeface="Calibri"/>
              </a:rPr>
              <a:t>Alyssa Dausman (</a:t>
            </a:r>
            <a:r>
              <a:rPr b="0" i="0" lang="en-US" sz="2800" u="sng" cap="none" strike="noStrike">
                <a:solidFill>
                  <a:schemeClr val="hlink"/>
                </a:solidFill>
                <a:latin typeface="Calibri"/>
                <a:ea typeface="Calibri"/>
                <a:cs typeface="Calibri"/>
                <a:sym typeface="Calibri"/>
                <a:hlinkClick r:id="rId4"/>
              </a:rPr>
              <a:t>Alyssa.Dausman@restorethegulf.gov</a:t>
            </a:r>
            <a:r>
              <a:rPr b="0" i="0" lang="en-US" sz="2800" u="none" cap="none" strike="noStrike">
                <a:solidFill>
                  <a:schemeClr val="dk1"/>
                </a:solidFill>
                <a:latin typeface="Calibri"/>
                <a:ea typeface="Calibri"/>
                <a:cs typeface="Calibri"/>
                <a:sym typeface="Calibri"/>
              </a:rPr>
              <a:t>) </a:t>
            </a:r>
            <a:endParaRPr/>
          </a:p>
          <a:p>
            <a:pPr indent="0" lvl="0" marL="0" marR="0" rtl="0" algn="ctr">
              <a:spcBef>
                <a:spcPts val="560"/>
              </a:spcBef>
              <a:spcAft>
                <a:spcPts val="0"/>
              </a:spcAft>
              <a:buClr>
                <a:schemeClr val="dk1"/>
              </a:buClr>
              <a:buFont typeface="Arial"/>
              <a:buNone/>
            </a:pPr>
            <a:r>
              <a:t/>
            </a:r>
            <a:endParaRPr/>
          </a:p>
          <a:p>
            <a:pPr indent="0" lvl="0" marL="0" marR="0" rtl="0" algn="ctr">
              <a:spcBef>
                <a:spcPts val="560"/>
              </a:spcBef>
              <a:spcAft>
                <a:spcPts val="0"/>
              </a:spcAft>
              <a:buClr>
                <a:schemeClr val="dk1"/>
              </a:buClr>
              <a:buFont typeface="Arial"/>
              <a:buNone/>
            </a:pPr>
            <a:r>
              <a:t/>
            </a:r>
            <a:endParaRPr b="0" i="0" sz="2800" u="none" cap="none" strike="noStrike">
              <a:solidFill>
                <a:schemeClr val="dk1"/>
              </a:solidFill>
              <a:latin typeface="Calibri"/>
              <a:ea typeface="Calibri"/>
              <a:cs typeface="Calibri"/>
              <a:sym typeface="Calibri"/>
            </a:endParaRPr>
          </a:p>
          <a:p>
            <a:pPr indent="-177800" lvl="0" marL="342900" marR="0" rtl="0" algn="l">
              <a:spcBef>
                <a:spcPts val="52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9"/>
          <p:cNvSpPr txBox="1"/>
          <p:nvPr>
            <p:ph type="title"/>
          </p:nvPr>
        </p:nvSpPr>
        <p:spPr>
          <a:xfrm>
            <a:off x="1453125" y="258425"/>
            <a:ext cx="85041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b="1" lang="en-US" sz="3200"/>
              <a:t>General Process for Funding SEP Projects</a:t>
            </a:r>
            <a:endParaRPr b="1" sz="3200"/>
          </a:p>
        </p:txBody>
      </p:sp>
      <p:sp>
        <p:nvSpPr>
          <p:cNvPr id="191" name="Google Shape;191;p29"/>
          <p:cNvSpPr txBox="1"/>
          <p:nvPr/>
        </p:nvSpPr>
        <p:spPr>
          <a:xfrm>
            <a:off x="1246382" y="1559050"/>
            <a:ext cx="1778400" cy="11724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State submits SEP to the Council</a:t>
            </a:r>
            <a:endParaRPr sz="1600">
              <a:solidFill>
                <a:srgbClr val="FFFFFF"/>
              </a:solidFill>
            </a:endParaRPr>
          </a:p>
        </p:txBody>
      </p:sp>
      <p:sp>
        <p:nvSpPr>
          <p:cNvPr id="192" name="Google Shape;192;p29"/>
          <p:cNvSpPr txBox="1"/>
          <p:nvPr/>
        </p:nvSpPr>
        <p:spPr>
          <a:xfrm>
            <a:off x="3655500" y="1559050"/>
            <a:ext cx="1778400" cy="1404300"/>
          </a:xfrm>
          <a:prstGeom prst="rect">
            <a:avLst/>
          </a:prstGeom>
          <a:solidFill>
            <a:srgbClr val="274E1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Council staff reviews SEP, submits recommendation to Council Chair</a:t>
            </a:r>
            <a:endParaRPr sz="1600">
              <a:solidFill>
                <a:srgbClr val="FFFFFF"/>
              </a:solidFill>
            </a:endParaRPr>
          </a:p>
        </p:txBody>
      </p:sp>
      <p:sp>
        <p:nvSpPr>
          <p:cNvPr id="193" name="Google Shape;193;p29"/>
          <p:cNvSpPr txBox="1"/>
          <p:nvPr/>
        </p:nvSpPr>
        <p:spPr>
          <a:xfrm>
            <a:off x="141250" y="3561485"/>
            <a:ext cx="1778400" cy="11724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State submits individual project grant applications to RAAMS</a:t>
            </a:r>
            <a:endParaRPr sz="1600">
              <a:solidFill>
                <a:srgbClr val="FFFFFF"/>
              </a:solidFill>
            </a:endParaRPr>
          </a:p>
        </p:txBody>
      </p:sp>
      <p:sp>
        <p:nvSpPr>
          <p:cNvPr id="194" name="Google Shape;194;p29"/>
          <p:cNvSpPr txBox="1"/>
          <p:nvPr/>
        </p:nvSpPr>
        <p:spPr>
          <a:xfrm>
            <a:off x="2517738" y="3561485"/>
            <a:ext cx="1778400" cy="1172400"/>
          </a:xfrm>
          <a:prstGeom prst="rect">
            <a:avLst/>
          </a:prstGeom>
          <a:solidFill>
            <a:srgbClr val="274E1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Council Staff reviews project grant application</a:t>
            </a:r>
            <a:endParaRPr sz="1600">
              <a:solidFill>
                <a:srgbClr val="FFFFFF"/>
              </a:solidFill>
            </a:endParaRPr>
          </a:p>
          <a:p>
            <a:pPr indent="0" lvl="0" marL="0" rtl="0" algn="l">
              <a:spcBef>
                <a:spcPts val="0"/>
              </a:spcBef>
              <a:spcAft>
                <a:spcPts val="0"/>
              </a:spcAft>
              <a:buNone/>
            </a:pPr>
            <a:r>
              <a:t/>
            </a:r>
            <a:endParaRPr sz="1600">
              <a:solidFill>
                <a:srgbClr val="FFFFFF"/>
              </a:solidFill>
            </a:endParaRPr>
          </a:p>
        </p:txBody>
      </p:sp>
      <p:sp>
        <p:nvSpPr>
          <p:cNvPr id="195" name="Google Shape;195;p29"/>
          <p:cNvSpPr/>
          <p:nvPr/>
        </p:nvSpPr>
        <p:spPr>
          <a:xfrm>
            <a:off x="3106519" y="2000628"/>
            <a:ext cx="474900" cy="3129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Google Shape;196;p29"/>
          <p:cNvSpPr/>
          <p:nvPr/>
        </p:nvSpPr>
        <p:spPr>
          <a:xfrm>
            <a:off x="5508052" y="2000628"/>
            <a:ext cx="474900" cy="3129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Google Shape;197;p29"/>
          <p:cNvSpPr/>
          <p:nvPr/>
        </p:nvSpPr>
        <p:spPr>
          <a:xfrm>
            <a:off x="6963125" y="2157100"/>
            <a:ext cx="159300" cy="909900"/>
          </a:xfrm>
          <a:prstGeom prst="rect">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 name="Google Shape;198;p29"/>
          <p:cNvSpPr txBox="1"/>
          <p:nvPr/>
        </p:nvSpPr>
        <p:spPr>
          <a:xfrm>
            <a:off x="4918451" y="3561485"/>
            <a:ext cx="1778400" cy="11724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Project Awarded</a:t>
            </a:r>
            <a:endParaRPr sz="1600">
              <a:solidFill>
                <a:srgbClr val="FFFFFF"/>
              </a:solidFill>
            </a:endParaRPr>
          </a:p>
        </p:txBody>
      </p:sp>
      <p:sp>
        <p:nvSpPr>
          <p:cNvPr id="199" name="Google Shape;199;p29"/>
          <p:cNvSpPr/>
          <p:nvPr/>
        </p:nvSpPr>
        <p:spPr>
          <a:xfrm>
            <a:off x="802150" y="3039500"/>
            <a:ext cx="6320400" cy="175200"/>
          </a:xfrm>
          <a:prstGeom prst="rect">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Google Shape;200;p29"/>
          <p:cNvSpPr/>
          <p:nvPr/>
        </p:nvSpPr>
        <p:spPr>
          <a:xfrm rot="5400000">
            <a:off x="640612" y="3147879"/>
            <a:ext cx="474900" cy="3129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Google Shape;201;p29"/>
          <p:cNvSpPr/>
          <p:nvPr/>
        </p:nvSpPr>
        <p:spPr>
          <a:xfrm>
            <a:off x="4390397" y="3947584"/>
            <a:ext cx="474900" cy="3129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Google Shape;202;p29"/>
          <p:cNvSpPr/>
          <p:nvPr/>
        </p:nvSpPr>
        <p:spPr>
          <a:xfrm>
            <a:off x="1981267" y="3947584"/>
            <a:ext cx="474900" cy="3129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 name="Google Shape;203;p29"/>
          <p:cNvSpPr/>
          <p:nvPr/>
        </p:nvSpPr>
        <p:spPr>
          <a:xfrm>
            <a:off x="6750052" y="3947584"/>
            <a:ext cx="474900" cy="3129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 name="Google Shape;204;p29"/>
          <p:cNvSpPr txBox="1"/>
          <p:nvPr/>
        </p:nvSpPr>
        <p:spPr>
          <a:xfrm>
            <a:off x="7278107" y="3561485"/>
            <a:ext cx="1778400" cy="11724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Project Implementation</a:t>
            </a:r>
            <a:endParaRPr sz="1600">
              <a:solidFill>
                <a:srgbClr val="FFFFFF"/>
              </a:solidFill>
            </a:endParaRPr>
          </a:p>
        </p:txBody>
      </p:sp>
      <p:sp>
        <p:nvSpPr>
          <p:cNvPr id="205" name="Google Shape;205;p29"/>
          <p:cNvSpPr txBox="1"/>
          <p:nvPr/>
        </p:nvSpPr>
        <p:spPr>
          <a:xfrm>
            <a:off x="6064642" y="1559050"/>
            <a:ext cx="1778400" cy="1172400"/>
          </a:xfrm>
          <a:prstGeom prst="rect">
            <a:avLst/>
          </a:prstGeom>
          <a:solidFill>
            <a:srgbClr val="274E1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Council Chair approves SEP</a:t>
            </a:r>
            <a:endParaRPr sz="1600">
              <a:solidFill>
                <a:srgbClr val="FFFFFF"/>
              </a:solidFill>
            </a:endParaRPr>
          </a:p>
        </p:txBody>
      </p:sp>
      <p:sp>
        <p:nvSpPr>
          <p:cNvPr id="206" name="Google Shape;206;p29"/>
          <p:cNvSpPr txBox="1"/>
          <p:nvPr/>
        </p:nvSpPr>
        <p:spPr>
          <a:xfrm>
            <a:off x="-27300" y="4852775"/>
            <a:ext cx="9144000" cy="1688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US" sz="3000">
                <a:solidFill>
                  <a:schemeClr val="dk2"/>
                </a:solidFill>
                <a:latin typeface="Arial Narrow"/>
                <a:ea typeface="Arial Narrow"/>
                <a:cs typeface="Arial Narrow"/>
                <a:sym typeface="Arial Narrow"/>
              </a:rPr>
              <a:t>ALL Projects &amp; Programs are to be based on the </a:t>
            </a:r>
            <a:endParaRPr sz="3000">
              <a:solidFill>
                <a:schemeClr val="dk1"/>
              </a:solidFill>
              <a:latin typeface="Arial Narrow"/>
              <a:ea typeface="Arial Narrow"/>
              <a:cs typeface="Arial Narrow"/>
              <a:sym typeface="Arial Narrow"/>
            </a:endParaRPr>
          </a:p>
          <a:p>
            <a:pPr indent="0" lvl="0" marL="0" rtl="0" algn="ctr">
              <a:spcBef>
                <a:spcPts val="0"/>
              </a:spcBef>
              <a:spcAft>
                <a:spcPts val="0"/>
              </a:spcAft>
              <a:buNone/>
            </a:pPr>
            <a:r>
              <a:rPr b="1" i="1" lang="en-US" sz="3000" u="sng">
                <a:solidFill>
                  <a:schemeClr val="dk2"/>
                </a:solidFill>
                <a:latin typeface="Arial Narrow"/>
                <a:ea typeface="Arial Narrow"/>
                <a:cs typeface="Arial Narrow"/>
                <a:sym typeface="Arial Narrow"/>
              </a:rPr>
              <a:t>Best Available Science (BAS)</a:t>
            </a:r>
            <a:endParaRPr sz="1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500"/>
                                        <p:tgtEl>
                                          <p:spTgt spid="203"/>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0"/>
          <p:cNvSpPr txBox="1"/>
          <p:nvPr/>
        </p:nvSpPr>
        <p:spPr>
          <a:xfrm>
            <a:off x="76200" y="1898400"/>
            <a:ext cx="8991600" cy="4401000"/>
          </a:xfrm>
          <a:prstGeom prst="rect">
            <a:avLst/>
          </a:prstGeom>
          <a:noFill/>
          <a:ln>
            <a:noFill/>
          </a:ln>
        </p:spPr>
        <p:txBody>
          <a:bodyPr anchorCtr="0" anchor="t" bIns="45700" lIns="91425" spcFirstLastPara="1" rIns="91425" wrap="square" tIns="45700">
            <a:noAutofit/>
          </a:bodyPr>
          <a:lstStyle/>
          <a:p>
            <a:pPr indent="0" lvl="0" marL="0" rtl="0">
              <a:lnSpc>
                <a:spcPct val="115000"/>
              </a:lnSpc>
              <a:spcBef>
                <a:spcPts val="0"/>
              </a:spcBef>
              <a:spcAft>
                <a:spcPts val="0"/>
              </a:spcAft>
              <a:buClr>
                <a:srgbClr val="000000"/>
              </a:buClr>
              <a:buSzPts val="1100"/>
              <a:buNone/>
            </a:pPr>
            <a:r>
              <a:rPr b="1" lang="en-US" sz="3000">
                <a:solidFill>
                  <a:schemeClr val="dk1"/>
                </a:solidFill>
                <a:latin typeface="Calibri"/>
                <a:ea typeface="Calibri"/>
                <a:cs typeface="Calibri"/>
                <a:sym typeface="Calibri"/>
              </a:rPr>
              <a:t>The RESTORE Act defines “best available science” as science that:</a:t>
            </a:r>
            <a:endParaRPr b="1" sz="3000">
              <a:solidFill>
                <a:schemeClr val="dk1"/>
              </a:solidFill>
              <a:latin typeface="Calibri"/>
              <a:ea typeface="Calibri"/>
              <a:cs typeface="Calibri"/>
              <a:sym typeface="Calibri"/>
            </a:endParaRPr>
          </a:p>
          <a:p>
            <a:pPr indent="-419100" lvl="0" marL="457200" rtl="0">
              <a:lnSpc>
                <a:spcPct val="115000"/>
              </a:lnSpc>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Maximizes the quality, objectivity, and integrity of information, including statistical information;</a:t>
            </a:r>
            <a:endParaRPr sz="3000">
              <a:solidFill>
                <a:schemeClr val="dk1"/>
              </a:solidFill>
              <a:latin typeface="Calibri"/>
              <a:ea typeface="Calibri"/>
              <a:cs typeface="Calibri"/>
              <a:sym typeface="Calibri"/>
            </a:endParaRPr>
          </a:p>
          <a:p>
            <a:pPr indent="-419100" lvl="0" marL="457200" rtl="0">
              <a:lnSpc>
                <a:spcPct val="115000"/>
              </a:lnSpc>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Uses peer-reviewed and publicly available data; and</a:t>
            </a:r>
            <a:endParaRPr sz="3000">
              <a:solidFill>
                <a:schemeClr val="dk1"/>
              </a:solidFill>
              <a:latin typeface="Calibri"/>
              <a:ea typeface="Calibri"/>
              <a:cs typeface="Calibri"/>
              <a:sym typeface="Calibri"/>
            </a:endParaRPr>
          </a:p>
          <a:p>
            <a:pPr indent="-419100" lvl="0" marL="457200" rtl="0">
              <a:lnSpc>
                <a:spcPct val="115000"/>
              </a:lnSpc>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Clearly documents and communicates risks and uncertainties in the scientific basis for such projects. </a:t>
            </a:r>
            <a:endParaRPr sz="3000">
              <a:solidFill>
                <a:schemeClr val="dk1"/>
              </a:solidFill>
              <a:highlight>
                <a:srgbClr val="FBFBFB"/>
              </a:highlight>
              <a:latin typeface="Calibri"/>
              <a:ea typeface="Calibri"/>
              <a:cs typeface="Calibri"/>
              <a:sym typeface="Calibri"/>
            </a:endParaRPr>
          </a:p>
          <a:p>
            <a:pPr indent="0" lvl="0" marL="0" marR="0" rtl="0" algn="l">
              <a:spcBef>
                <a:spcPts val="520"/>
              </a:spcBef>
              <a:spcAft>
                <a:spcPts val="0"/>
              </a:spcAft>
              <a:buNone/>
            </a:pPr>
            <a:r>
              <a:t/>
            </a:r>
            <a:endParaRPr b="1" sz="3000">
              <a:solidFill>
                <a:schemeClr val="dk1"/>
              </a:solidFill>
              <a:latin typeface="Calibri"/>
              <a:ea typeface="Calibri"/>
              <a:cs typeface="Calibri"/>
              <a:sym typeface="Calibri"/>
            </a:endParaRPr>
          </a:p>
        </p:txBody>
      </p:sp>
      <p:sp>
        <p:nvSpPr>
          <p:cNvPr id="213" name="Google Shape;213;p30"/>
          <p:cNvSpPr txBox="1"/>
          <p:nvPr/>
        </p:nvSpPr>
        <p:spPr>
          <a:xfrm>
            <a:off x="801350" y="510875"/>
            <a:ext cx="8037900" cy="641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FF"/>
              </a:buClr>
              <a:buFont typeface="Calibri"/>
              <a:buNone/>
            </a:pPr>
            <a:r>
              <a:rPr b="1" lang="en-US" sz="3600">
                <a:solidFill>
                  <a:srgbClr val="FFFFFF"/>
                </a:solidFill>
              </a:rPr>
              <a:t>Best Available Science</a:t>
            </a:r>
            <a:endParaRPr b="1" sz="3600">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1"/>
          <p:cNvSpPr txBox="1"/>
          <p:nvPr>
            <p:ph type="title"/>
          </p:nvPr>
        </p:nvSpPr>
        <p:spPr>
          <a:xfrm>
            <a:off x="1516900" y="29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b="1" lang="en-US">
                <a:latin typeface="Arial"/>
                <a:ea typeface="Arial"/>
                <a:cs typeface="Arial"/>
                <a:sym typeface="Arial"/>
              </a:rPr>
              <a:t>RESTORE Act</a:t>
            </a:r>
            <a:endParaRPr b="1">
              <a:latin typeface="Arial"/>
              <a:ea typeface="Arial"/>
              <a:cs typeface="Arial"/>
              <a:sym typeface="Arial"/>
            </a:endParaRPr>
          </a:p>
        </p:txBody>
      </p:sp>
      <p:sp>
        <p:nvSpPr>
          <p:cNvPr id="220" name="Google Shape;220;p31"/>
          <p:cNvSpPr txBox="1"/>
          <p:nvPr>
            <p:ph idx="1" type="body"/>
          </p:nvPr>
        </p:nvSpPr>
        <p:spPr>
          <a:xfrm>
            <a:off x="0" y="1905000"/>
            <a:ext cx="9037500" cy="4825800"/>
          </a:xfrm>
          <a:prstGeom prst="rect">
            <a:avLst/>
          </a:prstGeom>
        </p:spPr>
        <p:txBody>
          <a:bodyPr anchorCtr="0" anchor="t" bIns="91425" lIns="91425" spcFirstLastPara="1" rIns="91425" wrap="square" tIns="91425">
            <a:noAutofit/>
          </a:bodyPr>
          <a:lstStyle/>
          <a:p>
            <a:pPr indent="-139700" lvl="0" marL="342900" rtl="0">
              <a:spcBef>
                <a:spcPts val="640"/>
              </a:spcBef>
              <a:spcAft>
                <a:spcPts val="0"/>
              </a:spcAft>
              <a:buClr>
                <a:schemeClr val="dk1"/>
              </a:buClr>
              <a:buSzPts val="1100"/>
              <a:buFont typeface="Arial"/>
              <a:buNone/>
            </a:pPr>
            <a:r>
              <a:rPr lang="en-US"/>
              <a:t>“...</a:t>
            </a:r>
            <a:r>
              <a:rPr lang="en-US"/>
              <a:t>the Council shall expend funds made available from the Trust Fund to undertake projects and programs,using the </a:t>
            </a:r>
            <a:r>
              <a:rPr i="1" lang="en-US"/>
              <a:t>best available science</a:t>
            </a:r>
            <a:r>
              <a:rPr lang="en-US"/>
              <a:t>, that would restore and protect the </a:t>
            </a:r>
            <a:r>
              <a:rPr i="1" lang="en-US"/>
              <a:t>natural resources, ecosystems, fisheries, marine and wildlife habitats, beaches, coastal wetlands, and economy</a:t>
            </a:r>
            <a:r>
              <a:rPr lang="en-US"/>
              <a:t> of the Gulf Coast.”</a:t>
            </a:r>
            <a:endParaRPr/>
          </a:p>
          <a:p>
            <a:pPr indent="-139700" lvl="0" marL="342900">
              <a:spcBef>
                <a:spcPts val="640"/>
              </a:spcBef>
              <a:spcAft>
                <a:spcPts val="0"/>
              </a:spcAft>
              <a:buNone/>
            </a:pPr>
            <a:r>
              <a:t/>
            </a:r>
            <a:endParaRPr/>
          </a:p>
          <a:p>
            <a:pPr indent="-139700" lvl="0" marL="342900">
              <a:spcBef>
                <a:spcPts val="64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2"/>
          <p:cNvSpPr txBox="1"/>
          <p:nvPr/>
        </p:nvSpPr>
        <p:spPr>
          <a:xfrm>
            <a:off x="0" y="2601825"/>
            <a:ext cx="9144000" cy="3772200"/>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rgbClr val="000000"/>
              </a:buClr>
              <a:buSzPts val="1100"/>
              <a:buNone/>
            </a:pP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381000" lvl="0" marL="4572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SEPs contain projects with high level information such as:</a:t>
            </a:r>
            <a:endParaRPr sz="2400">
              <a:solidFill>
                <a:schemeClr val="dk1"/>
              </a:solidFill>
              <a:latin typeface="Calibri"/>
              <a:ea typeface="Calibri"/>
              <a:cs typeface="Calibri"/>
              <a:sym typeface="Calibri"/>
            </a:endParaRPr>
          </a:p>
          <a:p>
            <a:pPr indent="-342900" lvl="1" marL="914400"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RESTORE Act funding eligibility, </a:t>
            </a:r>
            <a:endParaRPr sz="1800">
              <a:solidFill>
                <a:schemeClr val="dk1"/>
              </a:solidFill>
              <a:latin typeface="Calibri"/>
              <a:ea typeface="Calibri"/>
              <a:cs typeface="Calibri"/>
              <a:sym typeface="Calibri"/>
            </a:endParaRPr>
          </a:p>
          <a:p>
            <a:pPr indent="-342900" lvl="1" marL="914400"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How the activity contributes to the overall economic or ecological recovery of the Gulf Coast, and </a:t>
            </a:r>
            <a:endParaRPr sz="1800">
              <a:solidFill>
                <a:schemeClr val="dk1"/>
              </a:solidFill>
              <a:latin typeface="Calibri"/>
              <a:ea typeface="Calibri"/>
              <a:cs typeface="Calibri"/>
              <a:sym typeface="Calibri"/>
            </a:endParaRPr>
          </a:p>
          <a:p>
            <a:pPr indent="-342900" lvl="1" marL="914400"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How the activity is consistent with the Comprehensive Plan.</a:t>
            </a:r>
            <a:endParaRPr sz="1800">
              <a:solidFill>
                <a:schemeClr val="dk1"/>
              </a:solidFill>
              <a:latin typeface="Calibri"/>
              <a:ea typeface="Calibri"/>
              <a:cs typeface="Calibri"/>
              <a:sym typeface="Calibri"/>
            </a:endParaRPr>
          </a:p>
          <a:p>
            <a:pPr indent="-381000" lvl="0" marL="4572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Statement certifying all projects, programs, and activities in the SEP are based on the </a:t>
            </a:r>
            <a:r>
              <a:rPr b="1" i="1" lang="en-US" sz="2400">
                <a:solidFill>
                  <a:schemeClr val="dk1"/>
                </a:solidFill>
                <a:latin typeface="Calibri"/>
                <a:ea typeface="Calibri"/>
                <a:cs typeface="Calibri"/>
                <a:sym typeface="Calibri"/>
              </a:rPr>
              <a:t>Best Available Science (BAS) </a:t>
            </a:r>
            <a:r>
              <a:rPr lang="en-US" sz="2400">
                <a:solidFill>
                  <a:schemeClr val="dk1"/>
                </a:solidFill>
                <a:latin typeface="Calibri"/>
                <a:ea typeface="Calibri"/>
                <a:cs typeface="Calibri"/>
                <a:sym typeface="Calibri"/>
              </a:rPr>
              <a:t>as defined in the RESTORE Act; and</a:t>
            </a:r>
            <a:endParaRPr sz="2400">
              <a:solidFill>
                <a:schemeClr val="dk1"/>
              </a:solidFill>
              <a:latin typeface="Calibri"/>
              <a:ea typeface="Calibri"/>
              <a:cs typeface="Calibri"/>
              <a:sym typeface="Calibri"/>
            </a:endParaRPr>
          </a:p>
          <a:p>
            <a:pPr indent="-381000" lvl="0" marL="4572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A description of the </a:t>
            </a:r>
            <a:r>
              <a:rPr b="1" i="1" lang="en-US" sz="2400">
                <a:solidFill>
                  <a:schemeClr val="dk1"/>
                </a:solidFill>
                <a:latin typeface="Calibri"/>
                <a:ea typeface="Calibri"/>
                <a:cs typeface="Calibri"/>
                <a:sym typeface="Calibri"/>
              </a:rPr>
              <a:t>best available science</a:t>
            </a:r>
            <a:r>
              <a:rPr lang="en-US" sz="2400">
                <a:solidFill>
                  <a:schemeClr val="dk1"/>
                </a:solidFill>
                <a:latin typeface="Calibri"/>
                <a:ea typeface="Calibri"/>
                <a:cs typeface="Calibri"/>
                <a:sym typeface="Calibri"/>
              </a:rPr>
              <a:t>, as applicable, that informed the selection of the project, program, or activity. </a:t>
            </a:r>
            <a:endParaRPr sz="2400">
              <a:solidFill>
                <a:schemeClr val="dk1"/>
              </a:solidFill>
              <a:latin typeface="Calibri"/>
              <a:ea typeface="Calibri"/>
              <a:cs typeface="Calibri"/>
              <a:sym typeface="Calibri"/>
            </a:endParaRPr>
          </a:p>
          <a:p>
            <a:pPr indent="0" lvl="0" marL="0" rtl="0">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0" lvl="1" marL="0" marR="0" rtl="0" algn="l">
              <a:spcBef>
                <a:spcPts val="0"/>
              </a:spcBef>
              <a:spcAft>
                <a:spcPts val="0"/>
              </a:spcAft>
              <a:buNone/>
            </a:pPr>
            <a:r>
              <a:t/>
            </a:r>
            <a:endParaRPr i="0" sz="2400" u="none" cap="none" strike="noStrike">
              <a:solidFill>
                <a:srgbClr val="1F497D"/>
              </a:solidFill>
              <a:latin typeface="Arial Narrow"/>
              <a:ea typeface="Arial Narrow"/>
              <a:cs typeface="Arial Narrow"/>
              <a:sym typeface="Arial Narrow"/>
            </a:endParaRPr>
          </a:p>
          <a:p>
            <a:pPr indent="0" lvl="1" marL="0" marR="0" rtl="0" algn="l">
              <a:spcBef>
                <a:spcPts val="0"/>
              </a:spcBef>
              <a:spcAft>
                <a:spcPts val="0"/>
              </a:spcAft>
              <a:buNone/>
            </a:pPr>
            <a:r>
              <a:t/>
            </a:r>
            <a:endParaRPr i="0" sz="2400" u="none" cap="none" strike="noStrike">
              <a:solidFill>
                <a:srgbClr val="1F497D"/>
              </a:solidFill>
              <a:latin typeface="Arial Narrow"/>
              <a:ea typeface="Arial Narrow"/>
              <a:cs typeface="Arial Narrow"/>
              <a:sym typeface="Arial Narrow"/>
            </a:endParaRPr>
          </a:p>
          <a:p>
            <a:pPr indent="152400" lvl="1" marL="0" marR="0" rtl="0" algn="l">
              <a:spcBef>
                <a:spcPts val="0"/>
              </a:spcBef>
              <a:spcAft>
                <a:spcPts val="0"/>
              </a:spcAft>
              <a:buClr>
                <a:srgbClr val="1F497D"/>
              </a:buClr>
              <a:buSzPts val="2400"/>
              <a:buFont typeface="Arial"/>
              <a:buNone/>
            </a:pPr>
            <a:r>
              <a:t/>
            </a:r>
            <a:endParaRPr b="1" i="0" sz="2400" u="none" cap="none" strike="noStrike">
              <a:solidFill>
                <a:srgbClr val="1F497D"/>
              </a:solidFill>
              <a:latin typeface="Arial Narrow"/>
              <a:ea typeface="Arial Narrow"/>
              <a:cs typeface="Arial Narrow"/>
              <a:sym typeface="Arial Narrow"/>
            </a:endParaRPr>
          </a:p>
          <a:p>
            <a:pPr indent="0" lvl="1" marL="0" marR="0" rtl="0" algn="l">
              <a:spcBef>
                <a:spcPts val="0"/>
              </a:spcBef>
              <a:spcAft>
                <a:spcPts val="0"/>
              </a:spcAft>
              <a:buNone/>
            </a:pPr>
            <a:r>
              <a:t/>
            </a:r>
            <a:endParaRPr b="1" i="0" sz="2400" u="none" cap="none" strike="noStrike">
              <a:solidFill>
                <a:srgbClr val="1F497D"/>
              </a:solidFill>
              <a:latin typeface="Arial Narrow"/>
              <a:ea typeface="Arial Narrow"/>
              <a:cs typeface="Arial Narrow"/>
              <a:sym typeface="Arial Narrow"/>
            </a:endParaRPr>
          </a:p>
        </p:txBody>
      </p:sp>
      <p:sp>
        <p:nvSpPr>
          <p:cNvPr id="227" name="Google Shape;227;p32"/>
          <p:cNvSpPr txBox="1"/>
          <p:nvPr/>
        </p:nvSpPr>
        <p:spPr>
          <a:xfrm>
            <a:off x="859775" y="510875"/>
            <a:ext cx="8037900" cy="641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FF"/>
              </a:buClr>
              <a:buFont typeface="Calibri"/>
              <a:buNone/>
            </a:pPr>
            <a:r>
              <a:rPr b="1" lang="en-US" sz="3600">
                <a:solidFill>
                  <a:srgbClr val="FFFFFF"/>
                </a:solidFill>
              </a:rPr>
              <a:t>First Step: BAS at SEP Stage </a:t>
            </a:r>
            <a:endParaRPr b="1" sz="3600">
              <a:solidFill>
                <a:srgbClr val="FFFFFF"/>
              </a:solidFill>
              <a:latin typeface="Arial"/>
              <a:ea typeface="Arial"/>
              <a:cs typeface="Arial"/>
              <a:sym typeface="Arial"/>
            </a:endParaRPr>
          </a:p>
        </p:txBody>
      </p:sp>
      <p:sp>
        <p:nvSpPr>
          <p:cNvPr id="228" name="Google Shape;228;p32"/>
          <p:cNvSpPr txBox="1"/>
          <p:nvPr/>
        </p:nvSpPr>
        <p:spPr>
          <a:xfrm>
            <a:off x="1829886" y="1572825"/>
            <a:ext cx="1478400" cy="9747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300">
                <a:solidFill>
                  <a:srgbClr val="FFFFFF"/>
                </a:solidFill>
              </a:rPr>
              <a:t>State submits SEP to the Council</a:t>
            </a:r>
            <a:endParaRPr sz="1300">
              <a:solidFill>
                <a:srgbClr val="FFFFFF"/>
              </a:solidFill>
            </a:endParaRPr>
          </a:p>
        </p:txBody>
      </p:sp>
      <p:sp>
        <p:nvSpPr>
          <p:cNvPr id="229" name="Google Shape;229;p32"/>
          <p:cNvSpPr txBox="1"/>
          <p:nvPr/>
        </p:nvSpPr>
        <p:spPr>
          <a:xfrm>
            <a:off x="3832783" y="1572825"/>
            <a:ext cx="1478400" cy="1167600"/>
          </a:xfrm>
          <a:prstGeom prst="rect">
            <a:avLst/>
          </a:prstGeom>
          <a:solidFill>
            <a:srgbClr val="274E1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300">
                <a:solidFill>
                  <a:srgbClr val="FFFFFF"/>
                </a:solidFill>
              </a:rPr>
              <a:t>Council staff reviews SEP, submits recommendation to Council Chair</a:t>
            </a:r>
            <a:endParaRPr sz="1300">
              <a:solidFill>
                <a:srgbClr val="FFFFFF"/>
              </a:solidFill>
            </a:endParaRPr>
          </a:p>
        </p:txBody>
      </p:sp>
      <p:sp>
        <p:nvSpPr>
          <p:cNvPr id="230" name="Google Shape;230;p32"/>
          <p:cNvSpPr/>
          <p:nvPr/>
        </p:nvSpPr>
        <p:spPr>
          <a:xfrm>
            <a:off x="3376370" y="1939941"/>
            <a:ext cx="395100" cy="2601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Google Shape;231;p32"/>
          <p:cNvSpPr/>
          <p:nvPr/>
        </p:nvSpPr>
        <p:spPr>
          <a:xfrm>
            <a:off x="5372962" y="1939941"/>
            <a:ext cx="395100" cy="2601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Google Shape;232;p32"/>
          <p:cNvSpPr txBox="1"/>
          <p:nvPr/>
        </p:nvSpPr>
        <p:spPr>
          <a:xfrm>
            <a:off x="5835701" y="1572825"/>
            <a:ext cx="1478400" cy="974700"/>
          </a:xfrm>
          <a:prstGeom prst="rect">
            <a:avLst/>
          </a:prstGeom>
          <a:solidFill>
            <a:srgbClr val="274E1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300">
                <a:solidFill>
                  <a:srgbClr val="FFFFFF"/>
                </a:solidFill>
              </a:rPr>
              <a:t>Council Chair approves SEP</a:t>
            </a:r>
            <a:endParaRPr sz="13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3"/>
          <p:cNvSpPr txBox="1"/>
          <p:nvPr/>
        </p:nvSpPr>
        <p:spPr>
          <a:xfrm>
            <a:off x="152400" y="2836852"/>
            <a:ext cx="8991600" cy="330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rPr b="1" i="0" lang="en-US" sz="2600" u="none" cap="none" strike="noStrike">
                <a:solidFill>
                  <a:schemeClr val="dk1"/>
                </a:solidFill>
                <a:latin typeface="Calibri"/>
                <a:ea typeface="Calibri"/>
                <a:cs typeface="Calibri"/>
                <a:sym typeface="Calibri"/>
              </a:rPr>
              <a:t>Project</a:t>
            </a:r>
            <a:r>
              <a:rPr b="1" lang="en-US" sz="2600">
                <a:solidFill>
                  <a:schemeClr val="dk1"/>
                </a:solidFill>
                <a:latin typeface="Calibri"/>
                <a:ea typeface="Calibri"/>
                <a:cs typeface="Calibri"/>
                <a:sym typeface="Calibri"/>
              </a:rPr>
              <a:t>/P</a:t>
            </a:r>
            <a:r>
              <a:rPr b="1" i="0" lang="en-US" sz="2600" u="none" cap="none" strike="noStrike">
                <a:solidFill>
                  <a:schemeClr val="dk1"/>
                </a:solidFill>
                <a:latin typeface="Calibri"/>
                <a:ea typeface="Calibri"/>
                <a:cs typeface="Calibri"/>
                <a:sym typeface="Calibri"/>
              </a:rPr>
              <a:t>rograms </a:t>
            </a:r>
            <a:r>
              <a:rPr b="1" lang="en-US" sz="2600">
                <a:solidFill>
                  <a:schemeClr val="dk1"/>
                </a:solidFill>
                <a:latin typeface="Calibri"/>
                <a:ea typeface="Calibri"/>
                <a:cs typeface="Calibri"/>
                <a:sym typeface="Calibri"/>
              </a:rPr>
              <a:t>G</a:t>
            </a:r>
            <a:r>
              <a:rPr b="1" i="0" lang="en-US" sz="2600" u="none" cap="none" strike="noStrike">
                <a:solidFill>
                  <a:schemeClr val="dk1"/>
                </a:solidFill>
                <a:latin typeface="Calibri"/>
                <a:ea typeface="Calibri"/>
                <a:cs typeface="Calibri"/>
                <a:sym typeface="Calibri"/>
              </a:rPr>
              <a:t>rant </a:t>
            </a:r>
            <a:r>
              <a:rPr b="1" lang="en-US" sz="2600">
                <a:solidFill>
                  <a:schemeClr val="dk1"/>
                </a:solidFill>
                <a:latin typeface="Calibri"/>
                <a:ea typeface="Calibri"/>
                <a:cs typeface="Calibri"/>
                <a:sym typeface="Calibri"/>
              </a:rPr>
              <a:t>A</a:t>
            </a:r>
            <a:r>
              <a:rPr b="1" i="0" lang="en-US" sz="2600" u="none" cap="none" strike="noStrike">
                <a:solidFill>
                  <a:schemeClr val="dk1"/>
                </a:solidFill>
                <a:latin typeface="Calibri"/>
                <a:ea typeface="Calibri"/>
                <a:cs typeface="Calibri"/>
                <a:sym typeface="Calibri"/>
              </a:rPr>
              <a:t>pplications are required to include:</a:t>
            </a:r>
            <a:endParaRPr b="1" i="1" sz="2600" u="none" cap="none" strike="noStrike">
              <a:solidFill>
                <a:schemeClr val="dk1"/>
              </a:solidFill>
              <a:latin typeface="Calibri"/>
              <a:ea typeface="Calibri"/>
              <a:cs typeface="Calibri"/>
              <a:sym typeface="Calibri"/>
            </a:endParaRPr>
          </a:p>
          <a:p>
            <a:pPr indent="-342900" lvl="0" marL="342900" marR="0" rtl="0" algn="l">
              <a:spcBef>
                <a:spcPts val="52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Demonstration of </a:t>
            </a:r>
            <a:r>
              <a:rPr b="1" lang="en-US" sz="2600">
                <a:solidFill>
                  <a:schemeClr val="dk1"/>
                </a:solidFill>
                <a:latin typeface="Calibri"/>
                <a:ea typeface="Calibri"/>
                <a:cs typeface="Calibri"/>
                <a:sym typeface="Calibri"/>
              </a:rPr>
              <a:t>“use of best available science” </a:t>
            </a:r>
            <a:r>
              <a:rPr lang="en-US" sz="2600">
                <a:solidFill>
                  <a:schemeClr val="dk1"/>
                </a:solidFill>
                <a:latin typeface="Calibri"/>
                <a:ea typeface="Calibri"/>
                <a:cs typeface="Calibri"/>
                <a:sym typeface="Calibri"/>
              </a:rPr>
              <a:t>in Project Narrative and Metric selection</a:t>
            </a:r>
            <a:endParaRPr sz="2600">
              <a:solidFill>
                <a:schemeClr val="dk1"/>
              </a:solidFill>
              <a:latin typeface="Calibri"/>
              <a:ea typeface="Calibri"/>
              <a:cs typeface="Calibri"/>
              <a:sym typeface="Calibri"/>
            </a:endParaRPr>
          </a:p>
          <a:p>
            <a:pPr indent="-342900" lvl="0" marL="342900" rtl="0">
              <a:spcBef>
                <a:spcPts val="520"/>
              </a:spcBef>
              <a:spcAft>
                <a:spcPts val="0"/>
              </a:spcAft>
              <a:buClr>
                <a:schemeClr val="dk1"/>
              </a:buClr>
              <a:buSzPts val="2600"/>
              <a:buFont typeface="Arial"/>
              <a:buChar char="•"/>
            </a:pPr>
            <a:r>
              <a:rPr b="1" i="1" lang="en-US" sz="2600">
                <a:solidFill>
                  <a:schemeClr val="dk1"/>
                </a:solidFill>
                <a:latin typeface="Calibri"/>
                <a:ea typeface="Calibri"/>
                <a:cs typeface="Calibri"/>
                <a:sym typeface="Calibri"/>
              </a:rPr>
              <a:t>Observational Data Plan (ODP)</a:t>
            </a:r>
            <a:r>
              <a:rPr lang="en-US" sz="2600">
                <a:solidFill>
                  <a:schemeClr val="dk1"/>
                </a:solidFill>
                <a:latin typeface="Calibri"/>
                <a:ea typeface="Calibri"/>
                <a:cs typeface="Calibri"/>
                <a:sym typeface="Calibri"/>
              </a:rPr>
              <a:t> - information relevant to project </a:t>
            </a:r>
            <a:r>
              <a:rPr b="1" i="1" lang="en-US" sz="2600">
                <a:solidFill>
                  <a:schemeClr val="dk1"/>
                </a:solidFill>
                <a:latin typeface="Calibri"/>
                <a:ea typeface="Calibri"/>
                <a:cs typeface="Calibri"/>
                <a:sym typeface="Calibri"/>
              </a:rPr>
              <a:t>data collection and compilation</a:t>
            </a:r>
            <a:r>
              <a:rPr lang="en-US" sz="2600">
                <a:solidFill>
                  <a:schemeClr val="dk1"/>
                </a:solidFill>
                <a:latin typeface="Calibri"/>
                <a:ea typeface="Calibri"/>
                <a:cs typeface="Calibri"/>
                <a:sym typeface="Calibri"/>
              </a:rPr>
              <a:t> </a:t>
            </a:r>
            <a:endParaRPr b="1" i="1" sz="2600">
              <a:solidFill>
                <a:schemeClr val="dk1"/>
              </a:solidFill>
              <a:latin typeface="Calibri"/>
              <a:ea typeface="Calibri"/>
              <a:cs typeface="Calibri"/>
              <a:sym typeface="Calibri"/>
            </a:endParaRPr>
          </a:p>
          <a:p>
            <a:pPr indent="-342900" lvl="0" marL="342900" rtl="0">
              <a:spcBef>
                <a:spcPts val="520"/>
              </a:spcBef>
              <a:spcAft>
                <a:spcPts val="0"/>
              </a:spcAft>
              <a:buClr>
                <a:schemeClr val="dk1"/>
              </a:buClr>
              <a:buSzPts val="2600"/>
              <a:buFont typeface="Arial"/>
              <a:buChar char="•"/>
            </a:pPr>
            <a:r>
              <a:rPr b="1" i="1" lang="en-US" sz="2600">
                <a:solidFill>
                  <a:schemeClr val="dk1"/>
                </a:solidFill>
                <a:latin typeface="Calibri"/>
                <a:ea typeface="Calibri"/>
                <a:cs typeface="Calibri"/>
                <a:sym typeface="Calibri"/>
              </a:rPr>
              <a:t>Preliminary Observational Data Management Plan (DMP)</a:t>
            </a:r>
            <a:r>
              <a:rPr lang="en-US" sz="2600">
                <a:solidFill>
                  <a:schemeClr val="dk1"/>
                </a:solidFill>
                <a:latin typeface="Calibri"/>
                <a:ea typeface="Calibri"/>
                <a:cs typeface="Calibri"/>
                <a:sym typeface="Calibri"/>
              </a:rPr>
              <a:t> - information relevant to project </a:t>
            </a:r>
            <a:r>
              <a:rPr b="1" i="1" lang="en-US" sz="2600">
                <a:solidFill>
                  <a:schemeClr val="dk1"/>
                </a:solidFill>
                <a:latin typeface="Calibri"/>
                <a:ea typeface="Calibri"/>
                <a:cs typeface="Calibri"/>
                <a:sym typeface="Calibri"/>
              </a:rPr>
              <a:t>data management and delivery</a:t>
            </a:r>
            <a:endParaRPr b="1" sz="2600">
              <a:solidFill>
                <a:schemeClr val="dk1"/>
              </a:solidFill>
              <a:latin typeface="Calibri"/>
              <a:ea typeface="Calibri"/>
              <a:cs typeface="Calibri"/>
              <a:sym typeface="Calibri"/>
            </a:endParaRPr>
          </a:p>
        </p:txBody>
      </p:sp>
      <p:sp>
        <p:nvSpPr>
          <p:cNvPr id="239" name="Google Shape;239;p33"/>
          <p:cNvSpPr txBox="1"/>
          <p:nvPr/>
        </p:nvSpPr>
        <p:spPr>
          <a:xfrm>
            <a:off x="1106150" y="510875"/>
            <a:ext cx="8037900" cy="641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FF"/>
              </a:buClr>
              <a:buFont typeface="Calibri"/>
              <a:buNone/>
            </a:pPr>
            <a:r>
              <a:rPr b="1" lang="en-US" sz="3600">
                <a:solidFill>
                  <a:srgbClr val="FFFFFF"/>
                </a:solidFill>
              </a:rPr>
              <a:t>Second Step: Grant Applications</a:t>
            </a:r>
            <a:endParaRPr b="1" sz="3600">
              <a:solidFill>
                <a:srgbClr val="FFFFFF"/>
              </a:solidFill>
              <a:latin typeface="Arial"/>
              <a:ea typeface="Arial"/>
              <a:cs typeface="Arial"/>
              <a:sym typeface="Arial"/>
            </a:endParaRPr>
          </a:p>
        </p:txBody>
      </p:sp>
      <p:sp>
        <p:nvSpPr>
          <p:cNvPr id="240" name="Google Shape;240;p33"/>
          <p:cNvSpPr txBox="1"/>
          <p:nvPr/>
        </p:nvSpPr>
        <p:spPr>
          <a:xfrm>
            <a:off x="76275" y="1592235"/>
            <a:ext cx="1778400" cy="11724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State submits individual project grant applications to RAAMS</a:t>
            </a:r>
            <a:endParaRPr sz="1600">
              <a:solidFill>
                <a:srgbClr val="FFFFFF"/>
              </a:solidFill>
            </a:endParaRPr>
          </a:p>
        </p:txBody>
      </p:sp>
      <p:sp>
        <p:nvSpPr>
          <p:cNvPr id="241" name="Google Shape;241;p33"/>
          <p:cNvSpPr txBox="1"/>
          <p:nvPr/>
        </p:nvSpPr>
        <p:spPr>
          <a:xfrm>
            <a:off x="2452763" y="1592235"/>
            <a:ext cx="1778400" cy="1172400"/>
          </a:xfrm>
          <a:prstGeom prst="rect">
            <a:avLst/>
          </a:prstGeom>
          <a:solidFill>
            <a:srgbClr val="274E1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Council Staff reviews project grant application</a:t>
            </a:r>
            <a:endParaRPr sz="1600">
              <a:solidFill>
                <a:srgbClr val="FFFFFF"/>
              </a:solidFill>
            </a:endParaRPr>
          </a:p>
          <a:p>
            <a:pPr indent="0" lvl="0" marL="0" rtl="0" algn="l">
              <a:spcBef>
                <a:spcPts val="0"/>
              </a:spcBef>
              <a:spcAft>
                <a:spcPts val="0"/>
              </a:spcAft>
              <a:buNone/>
            </a:pPr>
            <a:r>
              <a:t/>
            </a:r>
            <a:endParaRPr sz="1600">
              <a:solidFill>
                <a:srgbClr val="FFFFFF"/>
              </a:solidFill>
            </a:endParaRPr>
          </a:p>
        </p:txBody>
      </p:sp>
      <p:sp>
        <p:nvSpPr>
          <p:cNvPr id="242" name="Google Shape;242;p33"/>
          <p:cNvSpPr txBox="1"/>
          <p:nvPr/>
        </p:nvSpPr>
        <p:spPr>
          <a:xfrm>
            <a:off x="4853476" y="1592235"/>
            <a:ext cx="1778400" cy="11724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Project Awarded</a:t>
            </a:r>
            <a:endParaRPr sz="1600">
              <a:solidFill>
                <a:srgbClr val="FFFFFF"/>
              </a:solidFill>
            </a:endParaRPr>
          </a:p>
        </p:txBody>
      </p:sp>
      <p:sp>
        <p:nvSpPr>
          <p:cNvPr id="243" name="Google Shape;243;p33"/>
          <p:cNvSpPr/>
          <p:nvPr/>
        </p:nvSpPr>
        <p:spPr>
          <a:xfrm>
            <a:off x="4325422" y="1978334"/>
            <a:ext cx="474900" cy="3129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Google Shape;244;p33"/>
          <p:cNvSpPr/>
          <p:nvPr/>
        </p:nvSpPr>
        <p:spPr>
          <a:xfrm>
            <a:off x="1916292" y="1978334"/>
            <a:ext cx="474900" cy="3129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Google Shape;245;p33"/>
          <p:cNvSpPr/>
          <p:nvPr/>
        </p:nvSpPr>
        <p:spPr>
          <a:xfrm>
            <a:off x="6761277" y="1978334"/>
            <a:ext cx="474900" cy="312900"/>
          </a:xfrm>
          <a:prstGeom prst="rightArrow">
            <a:avLst>
              <a:gd fmla="val 50000" name="adj1"/>
              <a:gd fmla="val 50000" name="adj2"/>
            </a:avLst>
          </a:prstGeom>
          <a:solidFill>
            <a:srgbClr val="A64D7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Google Shape;246;p33"/>
          <p:cNvSpPr txBox="1"/>
          <p:nvPr/>
        </p:nvSpPr>
        <p:spPr>
          <a:xfrm>
            <a:off x="7289332" y="1592235"/>
            <a:ext cx="1778400" cy="11724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Project Implementation</a:t>
            </a:r>
            <a:endParaRPr sz="16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4"/>
          <p:cNvSpPr txBox="1"/>
          <p:nvPr>
            <p:ph type="title"/>
          </p:nvPr>
        </p:nvSpPr>
        <p:spPr>
          <a:xfrm>
            <a:off x="1508300" y="274650"/>
            <a:ext cx="7711800" cy="11430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1" lang="en-US" sz="3000"/>
              <a:t>Addressing BAS in Grant Application Narrative</a:t>
            </a:r>
            <a:endParaRPr b="1" sz="3000"/>
          </a:p>
        </p:txBody>
      </p:sp>
      <p:sp>
        <p:nvSpPr>
          <p:cNvPr id="253" name="Google Shape;253;p34"/>
          <p:cNvSpPr txBox="1"/>
          <p:nvPr/>
        </p:nvSpPr>
        <p:spPr>
          <a:xfrm>
            <a:off x="0" y="1813550"/>
            <a:ext cx="9144000" cy="4333200"/>
          </a:xfrm>
          <a:prstGeom prst="rect">
            <a:avLst/>
          </a:prstGeom>
          <a:noFill/>
          <a:ln>
            <a:noFill/>
          </a:ln>
        </p:spPr>
        <p:txBody>
          <a:bodyPr anchorCtr="0" anchor="t" bIns="45700" lIns="91425" spcFirstLastPara="1" rIns="91425" wrap="square" tIns="45700">
            <a:noAutofit/>
          </a:bodyPr>
          <a:lstStyle/>
          <a:p>
            <a:pPr indent="0" lvl="0" marL="0" rtl="0">
              <a:lnSpc>
                <a:spcPct val="115000"/>
              </a:lnSpc>
              <a:spcBef>
                <a:spcPts val="0"/>
              </a:spcBef>
              <a:spcAft>
                <a:spcPts val="0"/>
              </a:spcAft>
              <a:buNone/>
            </a:pPr>
            <a:r>
              <a:rPr b="1" lang="en-US" sz="2400">
                <a:solidFill>
                  <a:schemeClr val="dk1"/>
                </a:solidFill>
                <a:latin typeface="Calibri"/>
                <a:ea typeface="Calibri"/>
                <a:cs typeface="Calibri"/>
                <a:sym typeface="Calibri"/>
              </a:rPr>
              <a:t>Demonstrate “use of best available science”:</a:t>
            </a:r>
            <a:endParaRPr b="1" sz="2400">
              <a:solidFill>
                <a:schemeClr val="dk1"/>
              </a:solidFill>
              <a:latin typeface="Calibri"/>
              <a:ea typeface="Calibri"/>
              <a:cs typeface="Calibri"/>
              <a:sym typeface="Calibri"/>
            </a:endParaRPr>
          </a:p>
          <a:p>
            <a:pPr indent="-381000" lvl="0" marL="4572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Ensure that Project/Program Goals and Objectives are clearly articulated and justified using peer reviewed literature and/or publicly available information.</a:t>
            </a:r>
            <a:endParaRPr sz="2400">
              <a:solidFill>
                <a:schemeClr val="dk1"/>
              </a:solidFill>
              <a:latin typeface="Calibri"/>
              <a:ea typeface="Calibri"/>
              <a:cs typeface="Calibri"/>
              <a:sym typeface="Calibri"/>
            </a:endParaRPr>
          </a:p>
          <a:p>
            <a:pPr indent="-381000" lvl="0" marL="4572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Ensure literature sources are used to support the proposal, are accurate and represented in a fair and unbiased manner.</a:t>
            </a:r>
            <a:endParaRPr sz="2400">
              <a:solidFill>
                <a:schemeClr val="dk1"/>
              </a:solidFill>
              <a:latin typeface="Calibri"/>
              <a:ea typeface="Calibri"/>
              <a:cs typeface="Calibri"/>
              <a:sym typeface="Calibri"/>
            </a:endParaRPr>
          </a:p>
          <a:p>
            <a:pPr indent="-381000" lvl="0" marL="4572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Ensure proposal is based on science that maximizes the quality, objectivity, and integrity of information (including, as applicable, statistical information).</a:t>
            </a:r>
            <a:endParaRPr sz="2400">
              <a:solidFill>
                <a:schemeClr val="dk1"/>
              </a:solidFill>
              <a:latin typeface="Calibri"/>
              <a:ea typeface="Calibri"/>
              <a:cs typeface="Calibri"/>
              <a:sym typeface="Calibri"/>
            </a:endParaRPr>
          </a:p>
          <a:p>
            <a:pPr indent="0" lvl="0" marL="0" marR="0" rtl="0" algn="l">
              <a:spcBef>
                <a:spcPts val="520"/>
              </a:spcBef>
              <a:spcAft>
                <a:spcPts val="0"/>
              </a:spcAft>
              <a:buNone/>
            </a:pPr>
            <a:r>
              <a:t/>
            </a:r>
            <a:endParaRPr b="1" sz="2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5"/>
          <p:cNvSpPr txBox="1"/>
          <p:nvPr>
            <p:ph type="title"/>
          </p:nvPr>
        </p:nvSpPr>
        <p:spPr>
          <a:xfrm>
            <a:off x="1508300" y="274650"/>
            <a:ext cx="7711800" cy="11430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1" lang="en-US" sz="3000"/>
              <a:t>Addressing BAS in Grant Application Narrative</a:t>
            </a:r>
            <a:endParaRPr b="1" sz="3000"/>
          </a:p>
        </p:txBody>
      </p:sp>
      <p:sp>
        <p:nvSpPr>
          <p:cNvPr id="260" name="Google Shape;260;p35"/>
          <p:cNvSpPr txBox="1"/>
          <p:nvPr/>
        </p:nvSpPr>
        <p:spPr>
          <a:xfrm>
            <a:off x="0" y="1432550"/>
            <a:ext cx="9220200" cy="4333200"/>
          </a:xfrm>
          <a:prstGeom prst="rect">
            <a:avLst/>
          </a:prstGeom>
          <a:noFill/>
          <a:ln>
            <a:noFill/>
          </a:ln>
        </p:spPr>
        <p:txBody>
          <a:bodyPr anchorCtr="0" anchor="t" bIns="45700" lIns="91425" spcFirstLastPara="1" rIns="91425" wrap="square" tIns="45700">
            <a:noAutofit/>
          </a:bodyPr>
          <a:lstStyle/>
          <a:p>
            <a:pPr indent="-381000" lvl="0" marL="457200" rtl="0">
              <a:lnSpc>
                <a:spcPct val="115000"/>
              </a:lnSpc>
              <a:spcBef>
                <a:spcPts val="0"/>
              </a:spcBef>
              <a:spcAft>
                <a:spcPts val="0"/>
              </a:spcAft>
              <a:buClr>
                <a:schemeClr val="dk1"/>
              </a:buClr>
              <a:buSzPts val="2400"/>
              <a:buFont typeface="Calibri"/>
              <a:buChar char="●"/>
            </a:pPr>
            <a:r>
              <a:rPr b="1" lang="en-US" sz="2400">
                <a:solidFill>
                  <a:schemeClr val="dk1"/>
                </a:solidFill>
                <a:latin typeface="Calibri"/>
                <a:ea typeface="Calibri"/>
                <a:cs typeface="Calibri"/>
                <a:sym typeface="Calibri"/>
              </a:rPr>
              <a:t>Demonstrate “use of best available science”:</a:t>
            </a:r>
            <a:endParaRPr sz="2400">
              <a:solidFill>
                <a:schemeClr val="dk1"/>
              </a:solidFill>
              <a:latin typeface="Calibri"/>
              <a:ea typeface="Calibri"/>
              <a:cs typeface="Calibri"/>
              <a:sym typeface="Calibri"/>
            </a:endParaRPr>
          </a:p>
          <a:p>
            <a:pPr indent="-381000" lvl="1" marL="9144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How best available science (e.g. scientific review processes, technical expertise, and/or data) will be/were utilized to develop and inform proposed project activities, design, and inform adaptive management.</a:t>
            </a:r>
            <a:endParaRPr sz="2400">
              <a:solidFill>
                <a:schemeClr val="dk1"/>
              </a:solidFill>
              <a:latin typeface="Calibri"/>
              <a:ea typeface="Calibri"/>
              <a:cs typeface="Calibri"/>
              <a:sym typeface="Calibri"/>
            </a:endParaRPr>
          </a:p>
          <a:p>
            <a:pPr indent="-381000" lvl="1" marL="9144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Why this specific method is being selected instead of other methods (e.g., scientifically sound; cost-effectiveness). </a:t>
            </a:r>
            <a:endParaRPr sz="2400">
              <a:solidFill>
                <a:schemeClr val="dk1"/>
              </a:solidFill>
              <a:latin typeface="Calibri"/>
              <a:ea typeface="Calibri"/>
              <a:cs typeface="Calibri"/>
              <a:sym typeface="Calibri"/>
            </a:endParaRPr>
          </a:p>
          <a:p>
            <a:pPr indent="-381000" lvl="1" marL="9144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Justify using peer reviewed literature or publicly available information.</a:t>
            </a:r>
            <a:endParaRPr sz="2400">
              <a:solidFill>
                <a:schemeClr val="dk1"/>
              </a:solidFill>
              <a:latin typeface="Calibri"/>
              <a:ea typeface="Calibri"/>
              <a:cs typeface="Calibri"/>
              <a:sym typeface="Calibri"/>
            </a:endParaRPr>
          </a:p>
          <a:p>
            <a:pPr indent="-381000" lvl="0" marL="457200" rtl="0">
              <a:lnSpc>
                <a:spcPct val="115000"/>
              </a:lnSpc>
              <a:spcBef>
                <a:spcPts val="0"/>
              </a:spcBef>
              <a:spcAft>
                <a:spcPts val="0"/>
              </a:spcAft>
              <a:buClr>
                <a:schemeClr val="dk1"/>
              </a:buClr>
              <a:buSzPts val="2400"/>
              <a:buFont typeface="Calibri"/>
              <a:buChar char="●"/>
            </a:pPr>
            <a:r>
              <a:rPr b="1" lang="en-US" sz="2400">
                <a:solidFill>
                  <a:schemeClr val="dk1"/>
                </a:solidFill>
                <a:latin typeface="Calibri"/>
                <a:ea typeface="Calibri"/>
                <a:cs typeface="Calibri"/>
                <a:sym typeface="Calibri"/>
              </a:rPr>
              <a:t>Project Narrative Templates will be provided with guidance on BAS. </a:t>
            </a:r>
            <a:endParaRPr b="1" sz="2400">
              <a:solidFill>
                <a:schemeClr val="dk1"/>
              </a:solidFill>
              <a:latin typeface="Calibri"/>
              <a:ea typeface="Calibri"/>
              <a:cs typeface="Calibri"/>
              <a:sym typeface="Calibri"/>
            </a:endParaRPr>
          </a:p>
          <a:p>
            <a:pPr indent="0" lvl="0" marL="0" rtl="0">
              <a:lnSpc>
                <a:spcPct val="115000"/>
              </a:lnSpc>
              <a:spcBef>
                <a:spcPts val="0"/>
              </a:spcBef>
              <a:spcAft>
                <a:spcPts val="0"/>
              </a:spcAft>
              <a:buNone/>
            </a:pPr>
            <a:r>
              <a:t/>
            </a:r>
            <a:endParaRPr b="1" sz="1200">
              <a:solidFill>
                <a:schemeClr val="dk1"/>
              </a:solidFill>
              <a:latin typeface="Calibri"/>
              <a:ea typeface="Calibri"/>
              <a:cs typeface="Calibri"/>
              <a:sym typeface="Calibri"/>
            </a:endParaRPr>
          </a:p>
          <a:p>
            <a:pPr indent="-381000" lvl="0" marL="457200" rtl="0">
              <a:lnSpc>
                <a:spcPct val="115000"/>
              </a:lnSpc>
              <a:spcBef>
                <a:spcPts val="0"/>
              </a:spcBef>
              <a:spcAft>
                <a:spcPts val="0"/>
              </a:spcAft>
              <a:buClr>
                <a:schemeClr val="dk1"/>
              </a:buClr>
              <a:buSzPts val="2400"/>
              <a:buFont typeface="Calibri"/>
              <a:buChar char="●"/>
            </a:pPr>
            <a:r>
              <a:rPr b="1" lang="en-US" sz="2400">
                <a:solidFill>
                  <a:schemeClr val="dk1"/>
                </a:solidFill>
                <a:latin typeface="Calibri"/>
                <a:ea typeface="Calibri"/>
                <a:cs typeface="Calibri"/>
                <a:sym typeface="Calibri"/>
              </a:rPr>
              <a:t>A series of BAS review questions are in the narrative template.</a:t>
            </a:r>
            <a:endParaRPr b="1" sz="2400">
              <a:solidFill>
                <a:schemeClr val="dk1"/>
              </a:solidFill>
              <a:latin typeface="Calibri"/>
              <a:ea typeface="Calibri"/>
              <a:cs typeface="Calibri"/>
              <a:sym typeface="Calibri"/>
            </a:endParaRPr>
          </a:p>
          <a:p>
            <a:pPr indent="0" lvl="0" marL="0" rtl="0">
              <a:lnSpc>
                <a:spcPct val="115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nSpc>
                <a:spcPct val="115000"/>
              </a:lnSpc>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520"/>
              </a:spcBef>
              <a:spcAft>
                <a:spcPts val="0"/>
              </a:spcAft>
              <a:buNone/>
            </a:pPr>
            <a:r>
              <a:t/>
            </a:r>
            <a:endParaRPr b="1"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