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74" r:id="rId4"/>
    <p:sldId id="288" r:id="rId5"/>
    <p:sldId id="282" r:id="rId6"/>
    <p:sldId id="302" r:id="rId7"/>
    <p:sldId id="307" r:id="rId8"/>
    <p:sldId id="287" r:id="rId9"/>
    <p:sldId id="308" r:id="rId10"/>
    <p:sldId id="303" r:id="rId11"/>
    <p:sldId id="296" r:id="rId12"/>
    <p:sldId id="298" r:id="rId13"/>
    <p:sldId id="305" r:id="rId14"/>
    <p:sldId id="306" r:id="rId15"/>
    <p:sldId id="272" r:id="rId16"/>
    <p:sldId id="304" r:id="rId17"/>
    <p:sldId id="309" r:id="rId18"/>
    <p:sldId id="273"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rie Seidel" initials="VS" lastIdx="1" clrIdx="0">
    <p:extLst>
      <p:ext uri="{19B8F6BF-5375-455C-9EA6-DF929625EA0E}">
        <p15:presenceInfo xmlns:p15="http://schemas.microsoft.com/office/powerpoint/2012/main" userId="S-1-5-21-2804871194-733073845-2504263008-11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1A9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26"/>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0FE79D-334A-427F-97D0-0398F8A465A0}"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3949189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FE79D-334A-427F-97D0-0398F8A465A0}"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2236351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FE79D-334A-427F-97D0-0398F8A465A0}"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1667109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FE79D-334A-427F-97D0-0398F8A465A0}"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4220396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10FE79D-334A-427F-97D0-0398F8A465A0}"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2270202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0FE79D-334A-427F-97D0-0398F8A465A0}"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364407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0FE79D-334A-427F-97D0-0398F8A465A0}" type="datetimeFigureOut">
              <a:rPr lang="en-US" smtClean="0"/>
              <a:t>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366342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0FE79D-334A-427F-97D0-0398F8A465A0}" type="datetimeFigureOut">
              <a:rPr lang="en-US" smtClean="0"/>
              <a:t>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365377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FE79D-334A-427F-97D0-0398F8A465A0}" type="datetimeFigureOut">
              <a:rPr lang="en-US" smtClean="0"/>
              <a:t>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31707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0FE79D-334A-427F-97D0-0398F8A465A0}"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299610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0FE79D-334A-427F-97D0-0398F8A465A0}"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1231436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FE79D-334A-427F-97D0-0398F8A465A0}" type="datetimeFigureOut">
              <a:rPr lang="en-US" smtClean="0"/>
              <a:t>2/27/2019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08CE8-A28E-4875-B25D-BBD9ADA78B43}" type="slidenum">
              <a:rPr lang="en-US" smtClean="0"/>
              <a:t>‹#›</a:t>
            </a:fld>
            <a:endParaRPr lang="en-US"/>
          </a:p>
        </p:txBody>
      </p:sp>
    </p:spTree>
    <p:extLst>
      <p:ext uri="{BB962C8B-B14F-4D97-AF65-F5344CB8AC3E}">
        <p14:creationId xmlns:p14="http://schemas.microsoft.com/office/powerpoint/2010/main" val="1990038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lobal.gotomeeting.com/join/785710869"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tel:+13127573119,,785710869"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datavisual.balmoralgroup.us/GulfConsortiumProject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ddourte@balmoralgroup.u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http://datavisual.balmoralgroup.us/GulfConsortiumProjects" TargetMode="Externa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4429126" y="0"/>
            <a:ext cx="7160281" cy="6858000"/>
          </a:xfrm>
          <a:prstGeom prst="rect">
            <a:avLst/>
          </a:prstGeom>
        </p:spPr>
      </p:pic>
      <p:sp>
        <p:nvSpPr>
          <p:cNvPr id="3" name="Subtitle 2"/>
          <p:cNvSpPr>
            <a:spLocks noGrp="1"/>
          </p:cNvSpPr>
          <p:nvPr>
            <p:ph type="subTitle" idx="1"/>
          </p:nvPr>
        </p:nvSpPr>
        <p:spPr>
          <a:xfrm>
            <a:off x="335571" y="3521871"/>
            <a:ext cx="7366492" cy="3213037"/>
          </a:xfrm>
        </p:spPr>
        <p:txBody>
          <a:bodyPr>
            <a:noAutofit/>
          </a:bodyPr>
          <a:lstStyle/>
          <a:p>
            <a:pPr algn="l">
              <a:lnSpc>
                <a:spcPct val="120000"/>
              </a:lnSpc>
            </a:pPr>
            <a:r>
              <a:rPr lang="en-US" sz="2800" b="1" dirty="0" smtClean="0">
                <a:solidFill>
                  <a:schemeClr val="tx1">
                    <a:lumMod val="65000"/>
                    <a:lumOff val="35000"/>
                  </a:schemeClr>
                </a:solidFill>
              </a:rPr>
              <a:t>SEP Project Implementation – updates and Q&amp;A</a:t>
            </a:r>
          </a:p>
          <a:p>
            <a:pPr algn="l">
              <a:lnSpc>
                <a:spcPct val="120000"/>
              </a:lnSpc>
            </a:pPr>
            <a:r>
              <a:rPr lang="en-US" sz="2800" b="1" dirty="0" smtClean="0">
                <a:solidFill>
                  <a:schemeClr val="tx1">
                    <a:lumMod val="65000"/>
                    <a:lumOff val="35000"/>
                  </a:schemeClr>
                </a:solidFill>
              </a:rPr>
              <a:t>February 27, 2019 – GoToMeeting</a:t>
            </a:r>
          </a:p>
          <a:p>
            <a:pPr algn="l">
              <a:lnSpc>
                <a:spcPct val="120000"/>
              </a:lnSpc>
            </a:pPr>
            <a:r>
              <a:rPr lang="en-US" sz="2000" b="1" dirty="0"/>
              <a:t>Please join my meeting from your computer, tablet or smartphone. </a:t>
            </a:r>
            <a:r>
              <a:rPr lang="en-US" sz="2000" dirty="0"/>
              <a:t/>
            </a:r>
            <a:br>
              <a:rPr lang="en-US" sz="2000" dirty="0"/>
            </a:br>
            <a:r>
              <a:rPr lang="en-US" sz="2000" u="sng" dirty="0">
                <a:hlinkClick r:id="rId3"/>
              </a:rPr>
              <a:t>https://global.gotomeeting.com/join/785710869</a:t>
            </a:r>
            <a:r>
              <a:rPr lang="en-US" sz="2000" dirty="0"/>
              <a:t> </a:t>
            </a:r>
            <a:br>
              <a:rPr lang="en-US" sz="2000" dirty="0"/>
            </a:br>
            <a:r>
              <a:rPr lang="en-US" sz="2000" b="1" dirty="0" smtClean="0"/>
              <a:t>You </a:t>
            </a:r>
            <a:r>
              <a:rPr lang="en-US" sz="2000" b="1" dirty="0"/>
              <a:t>can also dial in using your phone. </a:t>
            </a:r>
            <a:r>
              <a:rPr lang="en-US" sz="2000" dirty="0"/>
              <a:t/>
            </a:r>
            <a:br>
              <a:rPr lang="en-US" sz="2000" dirty="0"/>
            </a:br>
            <a:r>
              <a:rPr lang="en-US" sz="2000" dirty="0"/>
              <a:t>United States: </a:t>
            </a:r>
            <a:r>
              <a:rPr lang="en-US" sz="2000" u="sng" dirty="0">
                <a:hlinkClick r:id="rId4"/>
              </a:rPr>
              <a:t>+1 (312) 757-3119</a:t>
            </a:r>
            <a:r>
              <a:rPr lang="en-US" sz="2000" dirty="0"/>
              <a:t> </a:t>
            </a:r>
            <a:br>
              <a:rPr lang="en-US" sz="2000" dirty="0"/>
            </a:br>
            <a:r>
              <a:rPr lang="en-US" sz="2000" b="1" dirty="0" smtClean="0"/>
              <a:t>Access </a:t>
            </a:r>
            <a:r>
              <a:rPr lang="en-US" sz="2000" b="1" dirty="0"/>
              <a:t>Code: 785-710-869 </a:t>
            </a:r>
            <a:endParaRPr lang="en-US" b="1" dirty="0">
              <a:solidFill>
                <a:schemeClr val="tx1">
                  <a:lumMod val="65000"/>
                  <a:lumOff val="35000"/>
                </a:schemeClr>
              </a:solidFill>
            </a:endParaRP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9078" y="1734720"/>
            <a:ext cx="3986541" cy="1694280"/>
          </a:xfrm>
          <a:prstGeom prst="rect">
            <a:avLst/>
          </a:prstGeom>
        </p:spPr>
      </p:pic>
    </p:spTree>
    <p:extLst>
      <p:ext uri="{BB962C8B-B14F-4D97-AF65-F5344CB8AC3E}">
        <p14:creationId xmlns:p14="http://schemas.microsoft.com/office/powerpoint/2010/main" val="2692053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Observational Data Plan</a:t>
            </a:r>
            <a:endParaRPr lang="en-US" sz="2800" dirty="0">
              <a:solidFill>
                <a:schemeClr val="tx1">
                  <a:lumMod val="65000"/>
                  <a:lumOff val="35000"/>
                </a:schemeClr>
              </a:solidFill>
            </a:endParaRPr>
          </a:p>
        </p:txBody>
      </p:sp>
      <p:sp>
        <p:nvSpPr>
          <p:cNvPr id="26" name="Rectangle 25"/>
          <p:cNvSpPr/>
          <p:nvPr/>
        </p:nvSpPr>
        <p:spPr>
          <a:xfrm>
            <a:off x="374466" y="910119"/>
            <a:ext cx="11143457" cy="1015663"/>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Every application needs a metric</a:t>
            </a:r>
            <a:endParaRPr lang="en-US" sz="3200" b="1"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a:solidFill>
                  <a:schemeClr val="tx1">
                    <a:lumMod val="65000"/>
                    <a:lumOff val="35000"/>
                  </a:schemeClr>
                </a:solidFill>
                <a:ea typeface="Times New Roman" panose="02020603050405020304" pitchFamily="18" charset="0"/>
                <a:hlinkClick r:id="rId3"/>
              </a:rPr>
              <a:t>https://</a:t>
            </a:r>
            <a:r>
              <a:rPr lang="en-US" sz="2800" dirty="0" smtClean="0">
                <a:solidFill>
                  <a:schemeClr val="tx1">
                    <a:lumMod val="65000"/>
                    <a:lumOff val="35000"/>
                  </a:schemeClr>
                </a:solidFill>
                <a:ea typeface="Times New Roman" panose="02020603050405020304" pitchFamily="18" charset="0"/>
                <a:hlinkClick r:id="rId3"/>
              </a:rPr>
              <a:t>www.gulfconsortium.org/grant-resources</a:t>
            </a:r>
            <a:endParaRPr lang="en-US" sz="2400" dirty="0" smtClean="0">
              <a:solidFill>
                <a:schemeClr val="tx1">
                  <a:lumMod val="65000"/>
                  <a:lumOff val="35000"/>
                </a:schemeClr>
              </a:solidFill>
              <a:ea typeface="Times New Roman" panose="02020603050405020304" pitchFamily="18" charset="0"/>
            </a:endParaRPr>
          </a:p>
        </p:txBody>
      </p:sp>
      <p:pic>
        <p:nvPicPr>
          <p:cNvPr id="2" name="Picture 1"/>
          <p:cNvPicPr>
            <a:picLocks noChangeAspect="1"/>
          </p:cNvPicPr>
          <p:nvPr/>
        </p:nvPicPr>
        <p:blipFill rotWithShape="1">
          <a:blip r:embed="rId4"/>
          <a:srcRect t="1061"/>
          <a:stretch/>
        </p:blipFill>
        <p:spPr>
          <a:xfrm>
            <a:off x="374466" y="2145323"/>
            <a:ext cx="10353675" cy="1583230"/>
          </a:xfrm>
          <a:prstGeom prst="rect">
            <a:avLst/>
          </a:prstGeom>
        </p:spPr>
      </p:pic>
    </p:spTree>
    <p:extLst>
      <p:ext uri="{BB962C8B-B14F-4D97-AF65-F5344CB8AC3E}">
        <p14:creationId xmlns:p14="http://schemas.microsoft.com/office/powerpoint/2010/main" val="2524013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Observational Data Plan</a:t>
            </a:r>
            <a:endParaRPr lang="en-US" sz="2800" dirty="0">
              <a:solidFill>
                <a:schemeClr val="tx1">
                  <a:lumMod val="65000"/>
                  <a:lumOff val="35000"/>
                </a:schemeClr>
              </a:solidFill>
            </a:endParaRPr>
          </a:p>
        </p:txBody>
      </p:sp>
      <p:sp>
        <p:nvSpPr>
          <p:cNvPr id="26" name="Rectangle 25"/>
          <p:cNvSpPr/>
          <p:nvPr/>
        </p:nvSpPr>
        <p:spPr>
          <a:xfrm>
            <a:off x="374466" y="910119"/>
            <a:ext cx="11143457" cy="5570756"/>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Sample planning project metric </a:t>
            </a:r>
            <a:r>
              <a:rPr lang="en-US" sz="3200" b="1" dirty="0">
                <a:solidFill>
                  <a:schemeClr val="tx1">
                    <a:lumMod val="65000"/>
                    <a:lumOff val="35000"/>
                  </a:schemeClr>
                </a:solidFill>
                <a:ea typeface="Times New Roman" panose="02020603050405020304" pitchFamily="18" charset="0"/>
              </a:rPr>
              <a:t>and supporting data:</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Metric</a:t>
            </a:r>
            <a:r>
              <a:rPr lang="en-US" sz="2800" dirty="0">
                <a:solidFill>
                  <a:schemeClr val="tx1">
                    <a:lumMod val="65000"/>
                    <a:lumOff val="35000"/>
                  </a:schemeClr>
                </a:solidFill>
                <a:ea typeface="Times New Roman" panose="02020603050405020304" pitchFamily="18" charset="0"/>
              </a:rPr>
              <a:t>: PRM001 - # studies/models used to inform </a:t>
            </a:r>
            <a:r>
              <a:rPr lang="en-US" sz="2800" dirty="0" smtClean="0">
                <a:solidFill>
                  <a:schemeClr val="tx1">
                    <a:lumMod val="65000"/>
                    <a:lumOff val="35000"/>
                  </a:schemeClr>
                </a:solidFill>
                <a:ea typeface="Times New Roman" panose="02020603050405020304" pitchFamily="18" charset="0"/>
              </a:rPr>
              <a:t>management</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Metric PRM001 Success Criteria: 2 reports compiled in support of technical design, environmental compliance, and monitoring</a:t>
            </a:r>
          </a:p>
          <a:p>
            <a:pPr marL="914400" lvl="1" indent="-457200">
              <a:buFont typeface="Wingdings" panose="05000000000000000000" pitchFamily="2" charset="2"/>
              <a:buChar char="§"/>
            </a:pPr>
            <a:r>
              <a:rPr lang="en-US" sz="2400" dirty="0" smtClean="0">
                <a:solidFill>
                  <a:schemeClr val="tx1">
                    <a:lumMod val="65000"/>
                    <a:lumOff val="35000"/>
                  </a:schemeClr>
                </a:solidFill>
                <a:ea typeface="Times New Roman" panose="02020603050405020304" pitchFamily="18" charset="0"/>
              </a:rPr>
              <a:t>Parameter I: Data Collection Report</a:t>
            </a:r>
          </a:p>
          <a:p>
            <a:pPr marL="1371600" lvl="2" indent="-457200">
              <a:buFont typeface="Courier New" panose="02070309020205020404" pitchFamily="49" charset="0"/>
              <a:buChar char="o"/>
            </a:pPr>
            <a:r>
              <a:rPr lang="en-US" sz="2400" dirty="0">
                <a:solidFill>
                  <a:schemeClr val="tx1">
                    <a:lumMod val="65000"/>
                    <a:lumOff val="35000"/>
                  </a:schemeClr>
                </a:solidFill>
                <a:ea typeface="Times New Roman" panose="02020603050405020304" pitchFamily="18" charset="0"/>
              </a:rPr>
              <a:t>Success Criteria Parameter I: Completion of a data collection report to support preliminary </a:t>
            </a:r>
            <a:r>
              <a:rPr lang="en-US" sz="2400" dirty="0" smtClean="0">
                <a:solidFill>
                  <a:schemeClr val="tx1">
                    <a:lumMod val="65000"/>
                    <a:lumOff val="35000"/>
                  </a:schemeClr>
                </a:solidFill>
                <a:ea typeface="Times New Roman" panose="02020603050405020304" pitchFamily="18" charset="0"/>
              </a:rPr>
              <a:t>and final </a:t>
            </a:r>
            <a:r>
              <a:rPr lang="en-US" sz="2400" dirty="0">
                <a:solidFill>
                  <a:schemeClr val="tx1">
                    <a:lumMod val="65000"/>
                    <a:lumOff val="35000"/>
                  </a:schemeClr>
                </a:solidFill>
                <a:ea typeface="Times New Roman" panose="02020603050405020304" pitchFamily="18" charset="0"/>
              </a:rPr>
              <a:t>project design. The final data collection report may include, but is not limited </a:t>
            </a:r>
            <a:r>
              <a:rPr lang="en-US" sz="2400" dirty="0" smtClean="0">
                <a:solidFill>
                  <a:schemeClr val="tx1">
                    <a:lumMod val="65000"/>
                    <a:lumOff val="35000"/>
                  </a:schemeClr>
                </a:solidFill>
                <a:ea typeface="Times New Roman" panose="02020603050405020304" pitchFamily="18" charset="0"/>
              </a:rPr>
              <a:t>to, the </a:t>
            </a:r>
            <a:r>
              <a:rPr lang="en-US" sz="2400" dirty="0">
                <a:solidFill>
                  <a:schemeClr val="tx1">
                    <a:lumMod val="65000"/>
                    <a:lumOff val="35000"/>
                  </a:schemeClr>
                </a:solidFill>
                <a:ea typeface="Times New Roman" panose="02020603050405020304" pitchFamily="18" charset="0"/>
              </a:rPr>
              <a:t>following sub-reports: bathymetric, topographic, and </a:t>
            </a:r>
            <a:r>
              <a:rPr lang="en-US" sz="2400" dirty="0" smtClean="0">
                <a:solidFill>
                  <a:schemeClr val="tx1">
                    <a:lumMod val="65000"/>
                    <a:lumOff val="35000"/>
                  </a:schemeClr>
                </a:solidFill>
                <a:ea typeface="Times New Roman" panose="02020603050405020304" pitchFamily="18" charset="0"/>
              </a:rPr>
              <a:t>magnetometer survey reports</a:t>
            </a:r>
            <a:r>
              <a:rPr lang="en-US" sz="2400" dirty="0">
                <a:solidFill>
                  <a:schemeClr val="tx1">
                    <a:lumMod val="65000"/>
                    <a:lumOff val="35000"/>
                  </a:schemeClr>
                </a:solidFill>
                <a:ea typeface="Times New Roman" panose="02020603050405020304" pitchFamily="18" charset="0"/>
              </a:rPr>
              <a:t>, and geotechnical reports</a:t>
            </a:r>
            <a:r>
              <a:rPr lang="en-US" sz="2400" dirty="0" smtClean="0">
                <a:solidFill>
                  <a:schemeClr val="tx1">
                    <a:lumMod val="65000"/>
                    <a:lumOff val="35000"/>
                  </a:schemeClr>
                </a:solidFill>
                <a:ea typeface="Times New Roman" panose="02020603050405020304" pitchFamily="18" charset="0"/>
              </a:rPr>
              <a:t>.</a:t>
            </a:r>
          </a:p>
          <a:p>
            <a:pPr marL="914400" lvl="1" indent="-457200">
              <a:buFont typeface="Wingdings" panose="05000000000000000000" pitchFamily="2" charset="2"/>
              <a:buChar char="§"/>
            </a:pPr>
            <a:r>
              <a:rPr lang="en-US" sz="2400" dirty="0">
                <a:solidFill>
                  <a:schemeClr val="tx1">
                    <a:lumMod val="65000"/>
                    <a:lumOff val="35000"/>
                  </a:schemeClr>
                </a:solidFill>
                <a:ea typeface="Times New Roman" panose="02020603050405020304" pitchFamily="18" charset="0"/>
              </a:rPr>
              <a:t>Parameter </a:t>
            </a:r>
            <a:r>
              <a:rPr lang="en-US" sz="2400" dirty="0" smtClean="0">
                <a:solidFill>
                  <a:schemeClr val="tx1">
                    <a:lumMod val="65000"/>
                    <a:lumOff val="35000"/>
                  </a:schemeClr>
                </a:solidFill>
                <a:ea typeface="Times New Roman" panose="02020603050405020304" pitchFamily="18" charset="0"/>
              </a:rPr>
              <a:t>II</a:t>
            </a:r>
            <a:r>
              <a:rPr lang="en-US" sz="2400" dirty="0">
                <a:solidFill>
                  <a:schemeClr val="tx1">
                    <a:lumMod val="65000"/>
                    <a:lumOff val="35000"/>
                  </a:schemeClr>
                </a:solidFill>
                <a:ea typeface="Times New Roman" panose="02020603050405020304" pitchFamily="18" charset="0"/>
              </a:rPr>
              <a:t>: </a:t>
            </a:r>
            <a:r>
              <a:rPr lang="en-US" sz="2400" dirty="0" smtClean="0">
                <a:solidFill>
                  <a:schemeClr val="tx1">
                    <a:lumMod val="65000"/>
                    <a:lumOff val="35000"/>
                  </a:schemeClr>
                </a:solidFill>
                <a:ea typeface="Times New Roman" panose="02020603050405020304" pitchFamily="18" charset="0"/>
              </a:rPr>
              <a:t>Preliminary Design Report</a:t>
            </a:r>
            <a:endParaRPr lang="en-US" sz="2400" dirty="0">
              <a:solidFill>
                <a:schemeClr val="tx1">
                  <a:lumMod val="65000"/>
                  <a:lumOff val="35000"/>
                </a:schemeClr>
              </a:solidFill>
              <a:ea typeface="Times New Roman" panose="02020603050405020304" pitchFamily="18" charset="0"/>
            </a:endParaRPr>
          </a:p>
          <a:p>
            <a:pPr marL="1371600" lvl="2" indent="-457200">
              <a:buFont typeface="Courier New" panose="02070309020205020404" pitchFamily="49" charset="0"/>
              <a:buChar char="o"/>
            </a:pPr>
            <a:r>
              <a:rPr lang="en-US" sz="2400" dirty="0">
                <a:solidFill>
                  <a:schemeClr val="tx1">
                    <a:lumMod val="65000"/>
                    <a:lumOff val="35000"/>
                  </a:schemeClr>
                </a:solidFill>
                <a:ea typeface="Times New Roman" panose="02020603050405020304" pitchFamily="18" charset="0"/>
              </a:rPr>
              <a:t>Success Criteria Parameter I: Completion of a preliminary design report and draft 30% set </a:t>
            </a:r>
            <a:r>
              <a:rPr lang="en-US" sz="2400" dirty="0" smtClean="0">
                <a:solidFill>
                  <a:schemeClr val="tx1">
                    <a:lumMod val="65000"/>
                    <a:lumOff val="35000"/>
                  </a:schemeClr>
                </a:solidFill>
                <a:ea typeface="Times New Roman" panose="02020603050405020304" pitchFamily="18" charset="0"/>
              </a:rPr>
              <a:t>of project </a:t>
            </a:r>
            <a:r>
              <a:rPr lang="en-US" sz="2400" dirty="0">
                <a:solidFill>
                  <a:schemeClr val="tx1">
                    <a:lumMod val="65000"/>
                    <a:lumOff val="35000"/>
                  </a:schemeClr>
                </a:solidFill>
                <a:ea typeface="Times New Roman" panose="02020603050405020304" pitchFamily="18" charset="0"/>
              </a:rPr>
              <a:t>plans to support permit application and present recommended </a:t>
            </a:r>
            <a:r>
              <a:rPr lang="en-US" sz="2400" dirty="0" smtClean="0">
                <a:solidFill>
                  <a:schemeClr val="tx1">
                    <a:lumMod val="65000"/>
                    <a:lumOff val="35000"/>
                  </a:schemeClr>
                </a:solidFill>
                <a:ea typeface="Times New Roman" panose="02020603050405020304" pitchFamily="18" charset="0"/>
              </a:rPr>
              <a:t>project features</a:t>
            </a:r>
            <a:r>
              <a:rPr lang="en-US" sz="2400" dirty="0">
                <a:solidFill>
                  <a:schemeClr val="tx1">
                    <a:lumMod val="65000"/>
                    <a:lumOff val="35000"/>
                  </a:schemeClr>
                </a:solidFill>
                <a:ea typeface="Times New Roman" panose="02020603050405020304" pitchFamily="18" charset="0"/>
              </a:rPr>
              <a:t>, surveys, location of borings, cost estimates, and draft adaptive </a:t>
            </a:r>
            <a:r>
              <a:rPr lang="en-US" sz="2400" dirty="0" smtClean="0">
                <a:solidFill>
                  <a:schemeClr val="tx1">
                    <a:lumMod val="65000"/>
                    <a:lumOff val="35000"/>
                  </a:schemeClr>
                </a:solidFill>
                <a:ea typeface="Times New Roman" panose="02020603050405020304" pitchFamily="18" charset="0"/>
              </a:rPr>
              <a:t>management and </a:t>
            </a:r>
            <a:r>
              <a:rPr lang="en-US" sz="2400" dirty="0">
                <a:solidFill>
                  <a:schemeClr val="tx1">
                    <a:lumMod val="65000"/>
                    <a:lumOff val="35000"/>
                  </a:schemeClr>
                </a:solidFill>
                <a:ea typeface="Times New Roman" panose="02020603050405020304" pitchFamily="18" charset="0"/>
              </a:rPr>
              <a:t>monitoring plan.</a:t>
            </a:r>
          </a:p>
        </p:txBody>
      </p:sp>
    </p:spTree>
    <p:extLst>
      <p:ext uri="{BB962C8B-B14F-4D97-AF65-F5344CB8AC3E}">
        <p14:creationId xmlns:p14="http://schemas.microsoft.com/office/powerpoint/2010/main" val="3951867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Observational Data Plan</a:t>
            </a:r>
            <a:endParaRPr lang="en-US" sz="2800" dirty="0">
              <a:solidFill>
                <a:schemeClr val="tx1">
                  <a:lumMod val="65000"/>
                  <a:lumOff val="35000"/>
                </a:schemeClr>
              </a:solidFill>
            </a:endParaRPr>
          </a:p>
        </p:txBody>
      </p:sp>
      <p:sp>
        <p:nvSpPr>
          <p:cNvPr id="26" name="Rectangle 25"/>
          <p:cNvSpPr/>
          <p:nvPr/>
        </p:nvSpPr>
        <p:spPr>
          <a:xfrm>
            <a:off x="374466" y="910119"/>
            <a:ext cx="11143457" cy="3970318"/>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What if we don’t meet the numeric success criteria we used for a metric?</a:t>
            </a:r>
            <a:endParaRPr lang="en-US" sz="3200" b="1"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Just explain why</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Opportunity for adaptive management</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No financial consequences (assuming work was actually implemented)</a:t>
            </a:r>
          </a:p>
          <a:p>
            <a:pPr marL="457200" indent="-457200">
              <a:buFont typeface="Arial" panose="020B0604020202020204" pitchFamily="34" charset="0"/>
              <a:buChar char="•"/>
            </a:pPr>
            <a:endParaRPr lang="en-US" sz="2800" dirty="0">
              <a:solidFill>
                <a:schemeClr val="tx1">
                  <a:lumMod val="65000"/>
                  <a:lumOff val="35000"/>
                </a:schemeClr>
              </a:solidFill>
              <a:ea typeface="Times New Roman" panose="02020603050405020304" pitchFamily="18" charset="0"/>
            </a:endParaRPr>
          </a:p>
          <a:p>
            <a:r>
              <a:rPr lang="en-US" sz="2800" b="1" dirty="0" smtClean="0">
                <a:solidFill>
                  <a:schemeClr val="tx1">
                    <a:lumMod val="65000"/>
                    <a:lumOff val="35000"/>
                  </a:schemeClr>
                </a:solidFill>
                <a:ea typeface="Times New Roman" panose="02020603050405020304" pitchFamily="18" charset="0"/>
              </a:rPr>
              <a:t>Metric choice</a:t>
            </a:r>
            <a:endParaRPr lang="en-US" sz="2800" b="1"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400" dirty="0">
                <a:solidFill>
                  <a:schemeClr val="tx1">
                    <a:lumMod val="65000"/>
                    <a:lumOff val="35000"/>
                  </a:schemeClr>
                </a:solidFill>
                <a:ea typeface="Times New Roman" panose="02020603050405020304" pitchFamily="18" charset="0"/>
              </a:rPr>
              <a:t>Start with “Metrics suggestions and new metrics” </a:t>
            </a:r>
            <a:r>
              <a:rPr lang="en-US" sz="2400" dirty="0" smtClean="0">
                <a:solidFill>
                  <a:schemeClr val="tx1">
                    <a:lumMod val="65000"/>
                    <a:lumOff val="35000"/>
                  </a:schemeClr>
                </a:solidFill>
                <a:ea typeface="Times New Roman" panose="02020603050405020304" pitchFamily="18" charset="0"/>
              </a:rPr>
              <a:t>spreadsheet at </a:t>
            </a:r>
            <a:r>
              <a:rPr lang="en-US" sz="2400" dirty="0">
                <a:solidFill>
                  <a:schemeClr val="tx1">
                    <a:lumMod val="65000"/>
                    <a:lumOff val="35000"/>
                  </a:schemeClr>
                </a:solidFill>
                <a:ea typeface="Times New Roman" panose="02020603050405020304" pitchFamily="18" charset="0"/>
                <a:hlinkClick r:id="rId3"/>
              </a:rPr>
              <a:t>https://</a:t>
            </a:r>
            <a:r>
              <a:rPr lang="en-US" sz="2400" dirty="0" smtClean="0">
                <a:solidFill>
                  <a:schemeClr val="tx1">
                    <a:lumMod val="65000"/>
                    <a:lumOff val="35000"/>
                  </a:schemeClr>
                </a:solidFill>
                <a:ea typeface="Times New Roman" panose="02020603050405020304" pitchFamily="18" charset="0"/>
                <a:hlinkClick r:id="rId3"/>
              </a:rPr>
              <a:t>www.gulfconsortium.org/grant-resources</a:t>
            </a:r>
            <a:r>
              <a:rPr lang="en-US" sz="2400" dirty="0" smtClean="0">
                <a:solidFill>
                  <a:schemeClr val="tx1">
                    <a:lumMod val="65000"/>
                    <a:lumOff val="35000"/>
                  </a:schemeClr>
                </a:solidFill>
                <a:ea typeface="Times New Roman" panose="02020603050405020304" pitchFamily="18" charset="0"/>
              </a:rPr>
              <a:t> </a:t>
            </a:r>
            <a:endParaRPr lang="en-US" sz="2400"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1822913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Period of Performance</a:t>
            </a:r>
            <a:endParaRPr lang="en-US" sz="2800" dirty="0">
              <a:solidFill>
                <a:schemeClr val="tx1">
                  <a:lumMod val="65000"/>
                  <a:lumOff val="35000"/>
                </a:schemeClr>
              </a:solidFill>
            </a:endParaRPr>
          </a:p>
        </p:txBody>
      </p:sp>
      <p:sp>
        <p:nvSpPr>
          <p:cNvPr id="26" name="Rectangle 25"/>
          <p:cNvSpPr/>
          <p:nvPr/>
        </p:nvSpPr>
        <p:spPr>
          <a:xfrm>
            <a:off x="374466" y="910119"/>
            <a:ext cx="11143457" cy="5324535"/>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The time between “Project Start Date” and “Project End Date”</a:t>
            </a:r>
            <a:endParaRPr lang="en-US" sz="3200" b="1" dirty="0">
              <a:solidFill>
                <a:schemeClr val="tx1">
                  <a:lumMod val="65000"/>
                  <a:lumOff val="35000"/>
                </a:schemeClr>
              </a:solidFill>
              <a:ea typeface="Times New Roman" panose="02020603050405020304" pitchFamily="18" charset="0"/>
            </a:endParaRPr>
          </a:p>
          <a:p>
            <a:r>
              <a:rPr lang="en-US" sz="2800" dirty="0" smtClean="0">
                <a:solidFill>
                  <a:schemeClr val="tx1">
                    <a:lumMod val="65000"/>
                    <a:lumOff val="35000"/>
                  </a:schemeClr>
                </a:solidFill>
                <a:ea typeface="Times New Roman" panose="02020603050405020304" pitchFamily="18" charset="0"/>
              </a:rPr>
              <a:t>… from Council guidance</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Project </a:t>
            </a:r>
            <a:r>
              <a:rPr lang="en-US" sz="2800" dirty="0">
                <a:solidFill>
                  <a:schemeClr val="tx1">
                    <a:lumMod val="65000"/>
                    <a:lumOff val="35000"/>
                  </a:schemeClr>
                </a:solidFill>
                <a:ea typeface="Times New Roman" panose="02020603050405020304" pitchFamily="18" charset="0"/>
              </a:rPr>
              <a:t>Start Date: The anticipated start date of proposed activities. This is the date the applicant wants the award term to </a:t>
            </a:r>
            <a:r>
              <a:rPr lang="en-US" sz="2800" dirty="0" smtClean="0">
                <a:solidFill>
                  <a:schemeClr val="tx1">
                    <a:lumMod val="65000"/>
                    <a:lumOff val="35000"/>
                  </a:schemeClr>
                </a:solidFill>
                <a:ea typeface="Times New Roman" panose="02020603050405020304" pitchFamily="18" charset="0"/>
              </a:rPr>
              <a:t>start.</a:t>
            </a:r>
            <a:endParaRPr lang="en-US" sz="2800"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Project </a:t>
            </a:r>
            <a:r>
              <a:rPr lang="en-US" sz="2800" dirty="0">
                <a:solidFill>
                  <a:schemeClr val="tx1">
                    <a:lumMod val="65000"/>
                    <a:lumOff val="35000"/>
                  </a:schemeClr>
                </a:solidFill>
                <a:ea typeface="Times New Roman" panose="02020603050405020304" pitchFamily="18" charset="0"/>
              </a:rPr>
              <a:t>End Date: The anticipated end date of proposed activities. This is the date that the applicant wants the award term to end</a:t>
            </a:r>
            <a:r>
              <a:rPr lang="en-US" sz="2800" dirty="0" smtClean="0">
                <a:solidFill>
                  <a:schemeClr val="tx1">
                    <a:lumMod val="65000"/>
                    <a:lumOff val="35000"/>
                  </a:schemeClr>
                </a:solidFill>
                <a:ea typeface="Times New Roman" panose="02020603050405020304" pitchFamily="18" charset="0"/>
              </a:rPr>
              <a:t>.</a:t>
            </a:r>
            <a:endParaRPr lang="en-US" sz="2800"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endParaRPr lang="en-US" sz="2800"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Hint</a:t>
            </a:r>
            <a:r>
              <a:rPr lang="en-US" sz="2800" dirty="0">
                <a:solidFill>
                  <a:schemeClr val="tx1">
                    <a:lumMod val="65000"/>
                    <a:lumOff val="35000"/>
                  </a:schemeClr>
                </a:solidFill>
                <a:ea typeface="Times New Roman" panose="02020603050405020304" pitchFamily="18" charset="0"/>
              </a:rPr>
              <a:t>: When entering the Start and End dates, try to set dates that are realistic. Remember to provide sufficient time for the Council staff to review the application and process the award, for any applicable contracts to be negotiated, and for the entire project or program scope of work, including any close out activities, to be completed</a:t>
            </a:r>
            <a:r>
              <a:rPr lang="en-US" sz="2800" dirty="0" smtClean="0">
                <a:solidFill>
                  <a:schemeClr val="tx1">
                    <a:lumMod val="65000"/>
                    <a:lumOff val="35000"/>
                  </a:schemeClr>
                </a:solidFill>
                <a:ea typeface="Times New Roman" panose="02020603050405020304" pitchFamily="18" charset="0"/>
              </a:rPr>
              <a:t>.</a:t>
            </a:r>
            <a:endParaRPr lang="en-US" sz="2800"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1943561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Period of Performance</a:t>
            </a:r>
            <a:endParaRPr lang="en-US" sz="2800" dirty="0">
              <a:solidFill>
                <a:schemeClr val="tx1">
                  <a:lumMod val="65000"/>
                  <a:lumOff val="35000"/>
                </a:schemeClr>
              </a:solidFill>
            </a:endParaRPr>
          </a:p>
        </p:txBody>
      </p:sp>
      <p:sp>
        <p:nvSpPr>
          <p:cNvPr id="26" name="Rectangle 25"/>
          <p:cNvSpPr/>
          <p:nvPr/>
        </p:nvSpPr>
        <p:spPr>
          <a:xfrm>
            <a:off x="374466" y="910119"/>
            <a:ext cx="11143457" cy="5386090"/>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What to do if yo</a:t>
            </a:r>
            <a:r>
              <a:rPr lang="en-US" sz="3200" b="1" dirty="0" smtClean="0">
                <a:solidFill>
                  <a:schemeClr val="tx1">
                    <a:lumMod val="65000"/>
                    <a:lumOff val="35000"/>
                  </a:schemeClr>
                </a:solidFill>
                <a:ea typeface="Times New Roman" panose="02020603050405020304" pitchFamily="18" charset="0"/>
              </a:rPr>
              <a:t>u want to start work (with allowable costs) right away (before Council says yes to an award):</a:t>
            </a:r>
            <a:endParaRPr lang="en-US" sz="3200" b="1" dirty="0">
              <a:solidFill>
                <a:schemeClr val="tx1">
                  <a:lumMod val="65000"/>
                  <a:lumOff val="35000"/>
                </a:schemeClr>
              </a:solidFill>
              <a:ea typeface="Times New Roman" panose="02020603050405020304" pitchFamily="18" charset="0"/>
            </a:endParaRPr>
          </a:p>
          <a:p>
            <a:r>
              <a:rPr lang="en-US" sz="2800" dirty="0" smtClean="0">
                <a:solidFill>
                  <a:schemeClr val="tx1">
                    <a:lumMod val="65000"/>
                    <a:lumOff val="35000"/>
                  </a:schemeClr>
                </a:solidFill>
                <a:ea typeface="Times New Roman" panose="02020603050405020304" pitchFamily="18" charset="0"/>
              </a:rPr>
              <a:t>… from Council guidance</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If there is additional funding:</a:t>
            </a:r>
          </a:p>
          <a:p>
            <a:pPr marL="971550" lvl="1" indent="-514350">
              <a:buAutoNum type="arabicParenR"/>
            </a:pPr>
            <a:r>
              <a:rPr lang="en-US" sz="2800" dirty="0" smtClean="0">
                <a:solidFill>
                  <a:schemeClr val="tx1">
                    <a:lumMod val="65000"/>
                    <a:lumOff val="35000"/>
                  </a:schemeClr>
                </a:solidFill>
                <a:ea typeface="Times New Roman" panose="02020603050405020304" pitchFamily="18" charset="0"/>
              </a:rPr>
              <a:t>Separate the Pot 3 funded portion into a distinct deliverable that follows deliverables completed with other funds (E&amp;D – 50% complete plans; or dredging 500,000 cu. yd. in NW portion of lake)</a:t>
            </a:r>
          </a:p>
          <a:p>
            <a:pPr marL="971550" lvl="1" indent="-514350">
              <a:buAutoNum type="arabicParenR"/>
            </a:pPr>
            <a:r>
              <a:rPr lang="en-US" sz="2800" dirty="0" smtClean="0">
                <a:solidFill>
                  <a:schemeClr val="tx1">
                    <a:lumMod val="65000"/>
                    <a:lumOff val="35000"/>
                  </a:schemeClr>
                </a:solidFill>
                <a:ea typeface="Times New Roman" panose="02020603050405020304" pitchFamily="18" charset="0"/>
              </a:rPr>
              <a:t>Prepare a pre-award letter (how much $, when it starts, reason it starts right away, what the $ is for)</a:t>
            </a:r>
          </a:p>
          <a:p>
            <a:pPr marL="457200" indent="-457200">
              <a:buFont typeface="Arial" panose="020B0604020202020204" pitchFamily="34" charset="0"/>
              <a:buChar char="•"/>
            </a:pPr>
            <a:r>
              <a:rPr lang="en-US" sz="2800" dirty="0">
                <a:solidFill>
                  <a:schemeClr val="tx1">
                    <a:lumMod val="65000"/>
                    <a:lumOff val="35000"/>
                  </a:schemeClr>
                </a:solidFill>
                <a:ea typeface="Times New Roman" panose="02020603050405020304" pitchFamily="18" charset="0"/>
              </a:rPr>
              <a:t>If there </a:t>
            </a:r>
            <a:r>
              <a:rPr lang="en-US" sz="2800" dirty="0" smtClean="0">
                <a:solidFill>
                  <a:schemeClr val="tx1">
                    <a:lumMod val="65000"/>
                    <a:lumOff val="35000"/>
                  </a:schemeClr>
                </a:solidFill>
                <a:ea typeface="Times New Roman" panose="02020603050405020304" pitchFamily="18" charset="0"/>
              </a:rPr>
              <a:t>is NOT </a:t>
            </a:r>
            <a:r>
              <a:rPr lang="en-US" sz="2800" dirty="0">
                <a:solidFill>
                  <a:schemeClr val="tx1">
                    <a:lumMod val="65000"/>
                    <a:lumOff val="35000"/>
                  </a:schemeClr>
                </a:solidFill>
                <a:ea typeface="Times New Roman" panose="02020603050405020304" pitchFamily="18" charset="0"/>
              </a:rPr>
              <a:t>additional funding:</a:t>
            </a:r>
          </a:p>
          <a:p>
            <a:pPr marL="971550" lvl="1" indent="-514350">
              <a:buAutoNum type="arabicParenR"/>
            </a:pPr>
            <a:r>
              <a:rPr lang="en-US" sz="2800" dirty="0" smtClean="0">
                <a:solidFill>
                  <a:schemeClr val="tx1">
                    <a:lumMod val="65000"/>
                    <a:lumOff val="35000"/>
                  </a:schemeClr>
                </a:solidFill>
                <a:ea typeface="Times New Roman" panose="02020603050405020304" pitchFamily="18" charset="0"/>
              </a:rPr>
              <a:t>Wait until award</a:t>
            </a:r>
          </a:p>
          <a:p>
            <a:pPr marL="971550" lvl="1" indent="-514350">
              <a:buAutoNum type="arabicParenR"/>
            </a:pPr>
            <a:r>
              <a:rPr lang="en-US" sz="2800" dirty="0">
                <a:solidFill>
                  <a:schemeClr val="tx1">
                    <a:lumMod val="65000"/>
                    <a:lumOff val="35000"/>
                  </a:schemeClr>
                </a:solidFill>
                <a:ea typeface="Times New Roman" panose="02020603050405020304" pitchFamily="18" charset="0"/>
              </a:rPr>
              <a:t>Prepare a pre-award </a:t>
            </a:r>
            <a:r>
              <a:rPr lang="en-US" sz="2800" dirty="0" smtClean="0">
                <a:solidFill>
                  <a:schemeClr val="tx1">
                    <a:lumMod val="65000"/>
                    <a:lumOff val="35000"/>
                  </a:schemeClr>
                </a:solidFill>
                <a:ea typeface="Times New Roman" panose="02020603050405020304" pitchFamily="18" charset="0"/>
              </a:rPr>
              <a:t>letter – with help of Consortium staff</a:t>
            </a:r>
            <a:endParaRPr lang="en-US" sz="2800"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32027790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6" y="910119"/>
            <a:ext cx="10753059" cy="584775"/>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How to submit a subaward application?</a:t>
            </a:r>
          </a:p>
        </p:txBody>
      </p:sp>
      <p:pic>
        <p:nvPicPr>
          <p:cNvPr id="2" name="Picture 1"/>
          <p:cNvPicPr>
            <a:picLocks noChangeAspect="1"/>
          </p:cNvPicPr>
          <p:nvPr/>
        </p:nvPicPr>
        <p:blipFill rotWithShape="1">
          <a:blip r:embed="rId3"/>
          <a:srcRect b="50812"/>
          <a:stretch/>
        </p:blipFill>
        <p:spPr>
          <a:xfrm>
            <a:off x="638236" y="1627773"/>
            <a:ext cx="9015720" cy="4179263"/>
          </a:xfrm>
          <a:prstGeom prst="rect">
            <a:avLst/>
          </a:prstGeom>
        </p:spPr>
      </p:pic>
      <p:pic>
        <p:nvPicPr>
          <p:cNvPr id="3" name="Picture 2"/>
          <p:cNvPicPr>
            <a:picLocks noChangeAspect="1"/>
          </p:cNvPicPr>
          <p:nvPr/>
        </p:nvPicPr>
        <p:blipFill>
          <a:blip r:embed="rId4"/>
          <a:stretch>
            <a:fillRect/>
          </a:stretch>
        </p:blipFill>
        <p:spPr>
          <a:xfrm>
            <a:off x="8090957" y="2720072"/>
            <a:ext cx="3125997" cy="4025093"/>
          </a:xfrm>
          <a:prstGeom prst="rect">
            <a:avLst/>
          </a:prstGeom>
        </p:spPr>
      </p:pic>
    </p:spTree>
    <p:extLst>
      <p:ext uri="{BB962C8B-B14F-4D97-AF65-F5344CB8AC3E}">
        <p14:creationId xmlns:p14="http://schemas.microsoft.com/office/powerpoint/2010/main" val="1841972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6" y="910119"/>
            <a:ext cx="10753059" cy="584775"/>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Applications being prepared for Council (as of 2/27/2019):</a:t>
            </a:r>
          </a:p>
        </p:txBody>
      </p:sp>
      <p:graphicFrame>
        <p:nvGraphicFramePr>
          <p:cNvPr id="2" name="Table 1"/>
          <p:cNvGraphicFramePr>
            <a:graphicFrameLocks noGrp="1"/>
          </p:cNvGraphicFramePr>
          <p:nvPr>
            <p:extLst>
              <p:ext uri="{D42A27DB-BD31-4B8C-83A1-F6EECF244321}">
                <p14:modId xmlns:p14="http://schemas.microsoft.com/office/powerpoint/2010/main" val="2127309852"/>
              </p:ext>
            </p:extLst>
          </p:nvPr>
        </p:nvGraphicFramePr>
        <p:xfrm>
          <a:off x="606669" y="1561855"/>
          <a:ext cx="9469317" cy="4981131"/>
        </p:xfrm>
        <a:graphic>
          <a:graphicData uri="http://schemas.openxmlformats.org/drawingml/2006/table">
            <a:tbl>
              <a:tblPr>
                <a:tableStyleId>{9D7B26C5-4107-4FEC-AEDC-1716B250A1EF}</a:tableStyleId>
              </a:tblPr>
              <a:tblGrid>
                <a:gridCol w="2522202">
                  <a:extLst>
                    <a:ext uri="{9D8B030D-6E8A-4147-A177-3AD203B41FA5}">
                      <a16:colId xmlns:a16="http://schemas.microsoft.com/office/drawing/2014/main" val="3971649387"/>
                    </a:ext>
                  </a:extLst>
                </a:gridCol>
                <a:gridCol w="4660909">
                  <a:extLst>
                    <a:ext uri="{9D8B030D-6E8A-4147-A177-3AD203B41FA5}">
                      <a16:colId xmlns:a16="http://schemas.microsoft.com/office/drawing/2014/main" val="3865029705"/>
                    </a:ext>
                  </a:extLst>
                </a:gridCol>
                <a:gridCol w="2286206">
                  <a:extLst>
                    <a:ext uri="{9D8B030D-6E8A-4147-A177-3AD203B41FA5}">
                      <a16:colId xmlns:a16="http://schemas.microsoft.com/office/drawing/2014/main" val="4123784185"/>
                    </a:ext>
                  </a:extLst>
                </a:gridCol>
              </a:tblGrid>
              <a:tr h="553459">
                <a:tc>
                  <a:txBody>
                    <a:bodyPr/>
                    <a:lstStyle/>
                    <a:p>
                      <a:pPr algn="l" fontAlgn="b"/>
                      <a:r>
                        <a:rPr lang="en-US" sz="1800" b="1" u="none" strike="noStrike">
                          <a:effectLst/>
                        </a:rPr>
                        <a:t>County</a:t>
                      </a:r>
                      <a:endParaRPr lang="en-US" sz="1800" b="1" i="0" u="none" strike="noStrike">
                        <a:solidFill>
                          <a:srgbClr val="000000"/>
                        </a:solidFill>
                        <a:effectLst/>
                        <a:latin typeface="Calibri" panose="020F0502020204030204" pitchFamily="34" charset="0"/>
                      </a:endParaRPr>
                    </a:p>
                  </a:txBody>
                  <a:tcPr marL="4819" marR="4819" marT="4819" marB="0">
                    <a:solidFill>
                      <a:schemeClr val="accent1">
                        <a:lumMod val="40000"/>
                        <a:lumOff val="60000"/>
                      </a:schemeClr>
                    </a:solidFill>
                  </a:tcPr>
                </a:tc>
                <a:tc>
                  <a:txBody>
                    <a:bodyPr/>
                    <a:lstStyle/>
                    <a:p>
                      <a:pPr algn="l" fontAlgn="b"/>
                      <a:r>
                        <a:rPr lang="en-US" sz="1800" b="1" u="none" strike="noStrike">
                          <a:effectLst/>
                        </a:rPr>
                        <a:t>Project</a:t>
                      </a:r>
                      <a:endParaRPr lang="en-US" sz="1800" b="1" i="0" u="none" strike="noStrike">
                        <a:solidFill>
                          <a:srgbClr val="000000"/>
                        </a:solidFill>
                        <a:effectLst/>
                        <a:latin typeface="Calibri" panose="020F0502020204030204" pitchFamily="34" charset="0"/>
                      </a:endParaRPr>
                    </a:p>
                  </a:txBody>
                  <a:tcPr marL="4819" marR="4819" marT="4819" marB="0">
                    <a:solidFill>
                      <a:schemeClr val="accent1">
                        <a:lumMod val="40000"/>
                        <a:lumOff val="60000"/>
                      </a:schemeClr>
                    </a:solidFill>
                  </a:tcPr>
                </a:tc>
                <a:tc>
                  <a:txBody>
                    <a:bodyPr/>
                    <a:lstStyle/>
                    <a:p>
                      <a:pPr algn="ctr" fontAlgn="b"/>
                      <a:r>
                        <a:rPr lang="en-US" sz="1800" b="1" u="none" strike="noStrike" dirty="0">
                          <a:effectLst/>
                        </a:rPr>
                        <a:t>Amount</a:t>
                      </a:r>
                      <a:endParaRPr lang="en-US" sz="1800" b="1" i="0" u="none" strike="noStrike" dirty="0">
                        <a:solidFill>
                          <a:srgbClr val="000000"/>
                        </a:solidFill>
                        <a:effectLst/>
                        <a:latin typeface="Calibri" panose="020F0502020204030204" pitchFamily="34" charset="0"/>
                      </a:endParaRPr>
                    </a:p>
                  </a:txBody>
                  <a:tcPr marL="4819" marR="4819" marT="4819" marB="0">
                    <a:solidFill>
                      <a:schemeClr val="accent1">
                        <a:lumMod val="40000"/>
                        <a:lumOff val="60000"/>
                      </a:schemeClr>
                    </a:solidFill>
                  </a:tcPr>
                </a:tc>
                <a:extLst>
                  <a:ext uri="{0D108BD9-81ED-4DB2-BD59-A6C34878D82A}">
                    <a16:rowId xmlns:a16="http://schemas.microsoft.com/office/drawing/2014/main" val="644255824"/>
                  </a:ext>
                </a:extLst>
              </a:tr>
              <a:tr h="553459">
                <a:tc>
                  <a:txBody>
                    <a:bodyPr/>
                    <a:lstStyle/>
                    <a:p>
                      <a:pPr algn="l" fontAlgn="b"/>
                      <a:r>
                        <a:rPr lang="en-US" sz="1600" b="1" u="none" strike="noStrike">
                          <a:effectLst/>
                        </a:rPr>
                        <a:t>Citrus</a:t>
                      </a:r>
                      <a:endParaRPr lang="en-US" sz="1600" b="1" i="0" u="none" strike="noStrike">
                        <a:solidFill>
                          <a:srgbClr val="000000"/>
                        </a:solidFill>
                        <a:effectLst/>
                        <a:latin typeface="Calibri" panose="020F0502020204030204" pitchFamily="34" charset="0"/>
                      </a:endParaRPr>
                    </a:p>
                  </a:txBody>
                  <a:tcPr marL="4819" marR="4819" marT="4819" marB="0"/>
                </a:tc>
                <a:tc>
                  <a:txBody>
                    <a:bodyPr/>
                    <a:lstStyle/>
                    <a:p>
                      <a:pPr algn="l" fontAlgn="t"/>
                      <a:r>
                        <a:rPr lang="en-US" sz="1200" u="none" strike="noStrike" dirty="0">
                          <a:effectLst/>
                        </a:rPr>
                        <a:t>13-1: NW Quadrant Sewer Force Main Project (Final design and permitting)</a:t>
                      </a:r>
                      <a:endParaRPr lang="en-US" sz="1200" b="1" i="0" u="none" strike="noStrike" dirty="0">
                        <a:solidFill>
                          <a:srgbClr val="000000"/>
                        </a:solidFill>
                        <a:effectLst/>
                        <a:latin typeface="Calibri" panose="020F0502020204030204" pitchFamily="34" charset="0"/>
                      </a:endParaRPr>
                    </a:p>
                  </a:txBody>
                  <a:tcPr marL="4819" marR="4819" marT="4819" marB="0"/>
                </a:tc>
                <a:tc>
                  <a:txBody>
                    <a:bodyPr/>
                    <a:lstStyle/>
                    <a:p>
                      <a:pPr algn="l" fontAlgn="b"/>
                      <a:r>
                        <a:rPr lang="en-US" sz="1400" u="none" strike="noStrike">
                          <a:effectLst/>
                        </a:rPr>
                        <a:t> $                285,000 </a:t>
                      </a:r>
                      <a:endParaRPr lang="en-US" sz="1400" b="1" i="0" u="none" strike="noStrike">
                        <a:solidFill>
                          <a:srgbClr val="000000"/>
                        </a:solidFill>
                        <a:effectLst/>
                        <a:latin typeface="Calibri" panose="020F0502020204030204" pitchFamily="34" charset="0"/>
                      </a:endParaRPr>
                    </a:p>
                  </a:txBody>
                  <a:tcPr marL="4819" marR="4819" marT="4819" marB="0"/>
                </a:tc>
                <a:extLst>
                  <a:ext uri="{0D108BD9-81ED-4DB2-BD59-A6C34878D82A}">
                    <a16:rowId xmlns:a16="http://schemas.microsoft.com/office/drawing/2014/main" val="1520380866"/>
                  </a:ext>
                </a:extLst>
              </a:tr>
              <a:tr h="553459">
                <a:tc>
                  <a:txBody>
                    <a:bodyPr/>
                    <a:lstStyle/>
                    <a:p>
                      <a:pPr algn="l" fontAlgn="b"/>
                      <a:r>
                        <a:rPr lang="en-US" sz="1600" b="1" u="none" strike="noStrike">
                          <a:effectLst/>
                        </a:rPr>
                        <a:t>Wakulla</a:t>
                      </a:r>
                      <a:endParaRPr lang="en-US" sz="1600" b="1" i="0" u="none" strike="noStrike">
                        <a:solidFill>
                          <a:srgbClr val="000000"/>
                        </a:solidFill>
                        <a:effectLst/>
                        <a:latin typeface="Calibri" panose="020F0502020204030204" pitchFamily="34" charset="0"/>
                      </a:endParaRPr>
                    </a:p>
                  </a:txBody>
                  <a:tcPr marL="4819" marR="4819" marT="4819" marB="0"/>
                </a:tc>
                <a:tc>
                  <a:txBody>
                    <a:bodyPr/>
                    <a:lstStyle/>
                    <a:p>
                      <a:pPr algn="l" fontAlgn="t"/>
                      <a:r>
                        <a:rPr lang="en-US" sz="1200" u="none" strike="noStrike" dirty="0">
                          <a:effectLst/>
                        </a:rPr>
                        <a:t>8.2: Coastal Public Access Program - Bayside Marina Feasibility Study</a:t>
                      </a:r>
                      <a:endParaRPr lang="en-US" sz="1200" b="1" i="0" u="none" strike="noStrike" dirty="0">
                        <a:solidFill>
                          <a:srgbClr val="000000"/>
                        </a:solidFill>
                        <a:effectLst/>
                        <a:latin typeface="Calibri" panose="020F0502020204030204" pitchFamily="34" charset="0"/>
                      </a:endParaRPr>
                    </a:p>
                  </a:txBody>
                  <a:tcPr marL="4819" marR="4819" marT="4819" marB="0"/>
                </a:tc>
                <a:tc>
                  <a:txBody>
                    <a:bodyPr/>
                    <a:lstStyle/>
                    <a:p>
                      <a:pPr algn="l" fontAlgn="b"/>
                      <a:r>
                        <a:rPr lang="en-US" sz="1400" u="none" strike="noStrike">
                          <a:effectLst/>
                        </a:rPr>
                        <a:t> $                  25,750 </a:t>
                      </a:r>
                      <a:endParaRPr lang="en-US" sz="1400" b="1" i="0" u="none" strike="noStrike">
                        <a:solidFill>
                          <a:srgbClr val="000000"/>
                        </a:solidFill>
                        <a:effectLst/>
                        <a:latin typeface="Calibri" panose="020F0502020204030204" pitchFamily="34" charset="0"/>
                      </a:endParaRPr>
                    </a:p>
                  </a:txBody>
                  <a:tcPr marL="4819" marR="4819" marT="4819" marB="0"/>
                </a:tc>
                <a:extLst>
                  <a:ext uri="{0D108BD9-81ED-4DB2-BD59-A6C34878D82A}">
                    <a16:rowId xmlns:a16="http://schemas.microsoft.com/office/drawing/2014/main" val="859341304"/>
                  </a:ext>
                </a:extLst>
              </a:tr>
              <a:tr h="553459">
                <a:tc>
                  <a:txBody>
                    <a:bodyPr/>
                    <a:lstStyle/>
                    <a:p>
                      <a:pPr algn="l" fontAlgn="b"/>
                      <a:r>
                        <a:rPr lang="en-US" sz="1600" b="1" u="none" strike="noStrike">
                          <a:effectLst/>
                        </a:rPr>
                        <a:t>Pinellas</a:t>
                      </a:r>
                      <a:endParaRPr lang="en-US" sz="1600" b="1" i="0" u="none" strike="noStrike">
                        <a:solidFill>
                          <a:srgbClr val="000000"/>
                        </a:solidFill>
                        <a:effectLst/>
                        <a:latin typeface="Calibri" panose="020F0502020204030204" pitchFamily="34" charset="0"/>
                      </a:endParaRPr>
                    </a:p>
                  </a:txBody>
                  <a:tcPr marL="4819" marR="4819" marT="4819" marB="0"/>
                </a:tc>
                <a:tc>
                  <a:txBody>
                    <a:bodyPr/>
                    <a:lstStyle/>
                    <a:p>
                      <a:pPr algn="l" fontAlgn="t"/>
                      <a:r>
                        <a:rPr lang="en-US" sz="1200" u="none" strike="noStrike">
                          <a:effectLst/>
                        </a:rPr>
                        <a:t>16-1: Lake Seminole Sediment Removal (Dredging)</a:t>
                      </a:r>
                      <a:endParaRPr lang="en-US" sz="1200" b="1" i="0" u="none" strike="noStrike">
                        <a:solidFill>
                          <a:srgbClr val="000000"/>
                        </a:solidFill>
                        <a:effectLst/>
                        <a:latin typeface="Calibri" panose="020F0502020204030204" pitchFamily="34" charset="0"/>
                      </a:endParaRPr>
                    </a:p>
                  </a:txBody>
                  <a:tcPr marL="4819" marR="4819" marT="4819" marB="0"/>
                </a:tc>
                <a:tc>
                  <a:txBody>
                    <a:bodyPr/>
                    <a:lstStyle/>
                    <a:p>
                      <a:pPr algn="l" fontAlgn="b"/>
                      <a:r>
                        <a:rPr lang="en-US" sz="1400" u="none" strike="noStrike">
                          <a:effectLst/>
                        </a:rPr>
                        <a:t> $            1,600,000 </a:t>
                      </a:r>
                      <a:endParaRPr lang="en-US" sz="1400" b="1" i="0" u="none" strike="noStrike">
                        <a:solidFill>
                          <a:srgbClr val="000000"/>
                        </a:solidFill>
                        <a:effectLst/>
                        <a:latin typeface="Calibri" panose="020F0502020204030204" pitchFamily="34" charset="0"/>
                      </a:endParaRPr>
                    </a:p>
                  </a:txBody>
                  <a:tcPr marL="4819" marR="4819" marT="4819" marB="0"/>
                </a:tc>
                <a:extLst>
                  <a:ext uri="{0D108BD9-81ED-4DB2-BD59-A6C34878D82A}">
                    <a16:rowId xmlns:a16="http://schemas.microsoft.com/office/drawing/2014/main" val="443419061"/>
                  </a:ext>
                </a:extLst>
              </a:tr>
              <a:tr h="553459">
                <a:tc>
                  <a:txBody>
                    <a:bodyPr/>
                    <a:lstStyle/>
                    <a:p>
                      <a:pPr algn="l" fontAlgn="b"/>
                      <a:r>
                        <a:rPr lang="en-US" sz="1600" b="1" u="none" strike="noStrike">
                          <a:effectLst/>
                        </a:rPr>
                        <a:t>Charlotte</a:t>
                      </a:r>
                      <a:endParaRPr lang="en-US" sz="1600" b="1" i="0" u="none" strike="noStrike">
                        <a:solidFill>
                          <a:srgbClr val="000000"/>
                        </a:solidFill>
                        <a:effectLst/>
                        <a:latin typeface="Calibri" panose="020F0502020204030204" pitchFamily="34" charset="0"/>
                      </a:endParaRPr>
                    </a:p>
                  </a:txBody>
                  <a:tcPr marL="4819" marR="4819" marT="4819" marB="0"/>
                </a:tc>
                <a:tc>
                  <a:txBody>
                    <a:bodyPr/>
                    <a:lstStyle/>
                    <a:p>
                      <a:pPr algn="l" fontAlgn="t"/>
                      <a:r>
                        <a:rPr lang="en-US" sz="1200" u="none" strike="noStrike">
                          <a:effectLst/>
                        </a:rPr>
                        <a:t>20-1: Charlotte Harbor Septic to Sewer Conversion Program (Project Design)</a:t>
                      </a:r>
                      <a:endParaRPr lang="en-US" sz="1200" b="1" i="0" u="none" strike="noStrike">
                        <a:solidFill>
                          <a:srgbClr val="000000"/>
                        </a:solidFill>
                        <a:effectLst/>
                        <a:latin typeface="Calibri" panose="020F0502020204030204" pitchFamily="34" charset="0"/>
                      </a:endParaRPr>
                    </a:p>
                  </a:txBody>
                  <a:tcPr marL="4819" marR="4819" marT="4819" marB="0"/>
                </a:tc>
                <a:tc>
                  <a:txBody>
                    <a:bodyPr/>
                    <a:lstStyle/>
                    <a:p>
                      <a:pPr algn="l" fontAlgn="b"/>
                      <a:r>
                        <a:rPr lang="en-US" sz="1400" u="none" strike="noStrike">
                          <a:effectLst/>
                        </a:rPr>
                        <a:t> $            1,833,993 </a:t>
                      </a:r>
                      <a:endParaRPr lang="en-US" sz="1400" b="1" i="0" u="none" strike="noStrike">
                        <a:solidFill>
                          <a:srgbClr val="000000"/>
                        </a:solidFill>
                        <a:effectLst/>
                        <a:latin typeface="Calibri" panose="020F0502020204030204" pitchFamily="34" charset="0"/>
                      </a:endParaRPr>
                    </a:p>
                  </a:txBody>
                  <a:tcPr marL="4819" marR="4819" marT="4819" marB="0"/>
                </a:tc>
                <a:extLst>
                  <a:ext uri="{0D108BD9-81ED-4DB2-BD59-A6C34878D82A}">
                    <a16:rowId xmlns:a16="http://schemas.microsoft.com/office/drawing/2014/main" val="3813901514"/>
                  </a:ext>
                </a:extLst>
              </a:tr>
              <a:tr h="553459">
                <a:tc>
                  <a:txBody>
                    <a:bodyPr/>
                    <a:lstStyle/>
                    <a:p>
                      <a:pPr algn="l" fontAlgn="b"/>
                      <a:r>
                        <a:rPr lang="en-US" sz="1600" b="1" u="none" strike="noStrike">
                          <a:effectLst/>
                        </a:rPr>
                        <a:t>Okaloosa</a:t>
                      </a:r>
                      <a:endParaRPr lang="en-US" sz="1600" b="1" i="0" u="none" strike="noStrike">
                        <a:solidFill>
                          <a:srgbClr val="000000"/>
                        </a:solidFill>
                        <a:effectLst/>
                        <a:latin typeface="Calibri" panose="020F0502020204030204" pitchFamily="34" charset="0"/>
                      </a:endParaRPr>
                    </a:p>
                  </a:txBody>
                  <a:tcPr marL="4819" marR="4819" marT="4819" marB="0"/>
                </a:tc>
                <a:tc>
                  <a:txBody>
                    <a:bodyPr/>
                    <a:lstStyle/>
                    <a:p>
                      <a:pPr algn="l" fontAlgn="t"/>
                      <a:r>
                        <a:rPr lang="en-US" sz="1200" u="none" strike="noStrike" dirty="0">
                          <a:effectLst/>
                        </a:rPr>
                        <a:t>3-4: Shoal River Headwaters Protection Program (HPP) - Phase I (BSAIP WRF Effluent Disposal Expansion) (Final design and permitting)</a:t>
                      </a:r>
                      <a:endParaRPr lang="en-US" sz="1200" b="1" i="0" u="none" strike="noStrike" dirty="0">
                        <a:solidFill>
                          <a:srgbClr val="000000"/>
                        </a:solidFill>
                        <a:effectLst/>
                        <a:latin typeface="Calibri" panose="020F0502020204030204" pitchFamily="34" charset="0"/>
                      </a:endParaRPr>
                    </a:p>
                  </a:txBody>
                  <a:tcPr marL="4819" marR="4819" marT="4819" marB="0"/>
                </a:tc>
                <a:tc>
                  <a:txBody>
                    <a:bodyPr/>
                    <a:lstStyle/>
                    <a:p>
                      <a:pPr algn="l" fontAlgn="b"/>
                      <a:r>
                        <a:rPr lang="en-US" sz="1400" u="none" strike="noStrike">
                          <a:effectLst/>
                        </a:rPr>
                        <a:t> $                100,000 </a:t>
                      </a:r>
                      <a:endParaRPr lang="en-US" sz="1400" b="1" i="0" u="none" strike="noStrike">
                        <a:solidFill>
                          <a:srgbClr val="000000"/>
                        </a:solidFill>
                        <a:effectLst/>
                        <a:latin typeface="Calibri" panose="020F0502020204030204" pitchFamily="34" charset="0"/>
                      </a:endParaRPr>
                    </a:p>
                  </a:txBody>
                  <a:tcPr marL="4819" marR="4819" marT="4819" marB="0"/>
                </a:tc>
                <a:extLst>
                  <a:ext uri="{0D108BD9-81ED-4DB2-BD59-A6C34878D82A}">
                    <a16:rowId xmlns:a16="http://schemas.microsoft.com/office/drawing/2014/main" val="2733068347"/>
                  </a:ext>
                </a:extLst>
              </a:tr>
              <a:tr h="553459">
                <a:tc>
                  <a:txBody>
                    <a:bodyPr/>
                    <a:lstStyle/>
                    <a:p>
                      <a:pPr algn="l" fontAlgn="b"/>
                      <a:r>
                        <a:rPr lang="en-US" sz="1600" b="1" u="none" strike="noStrike">
                          <a:effectLst/>
                        </a:rPr>
                        <a:t>Okaloosa</a:t>
                      </a:r>
                      <a:endParaRPr lang="en-US" sz="1600" b="1" i="0" u="none" strike="noStrike">
                        <a:solidFill>
                          <a:srgbClr val="000000"/>
                        </a:solidFill>
                        <a:effectLst/>
                        <a:latin typeface="Calibri" panose="020F0502020204030204" pitchFamily="34" charset="0"/>
                      </a:endParaRPr>
                    </a:p>
                  </a:txBody>
                  <a:tcPr marL="4819" marR="4819" marT="4819" marB="0"/>
                </a:tc>
                <a:tc>
                  <a:txBody>
                    <a:bodyPr/>
                    <a:lstStyle/>
                    <a:p>
                      <a:pPr algn="l" fontAlgn="t"/>
                      <a:r>
                        <a:rPr lang="en-US" sz="1200" u="none" strike="noStrike">
                          <a:effectLst/>
                        </a:rPr>
                        <a:t>3-3: Chocktawhatchee Bay Estuary Program</a:t>
                      </a:r>
                      <a:endParaRPr lang="en-US" sz="1200" b="1" i="0" u="none" strike="noStrike">
                        <a:solidFill>
                          <a:srgbClr val="000000"/>
                        </a:solidFill>
                        <a:effectLst/>
                        <a:latin typeface="Calibri" panose="020F0502020204030204" pitchFamily="34" charset="0"/>
                      </a:endParaRPr>
                    </a:p>
                  </a:txBody>
                  <a:tcPr marL="4819" marR="4819" marT="4819" marB="0"/>
                </a:tc>
                <a:tc>
                  <a:txBody>
                    <a:bodyPr/>
                    <a:lstStyle/>
                    <a:p>
                      <a:pPr algn="l" fontAlgn="b"/>
                      <a:r>
                        <a:rPr lang="en-US" sz="1400" u="none" strike="noStrike">
                          <a:effectLst/>
                        </a:rPr>
                        <a:t> $            1,000,000 </a:t>
                      </a:r>
                      <a:endParaRPr lang="en-US" sz="1400" b="1" i="0" u="none" strike="noStrike">
                        <a:solidFill>
                          <a:srgbClr val="000000"/>
                        </a:solidFill>
                        <a:effectLst/>
                        <a:latin typeface="Calibri" panose="020F0502020204030204" pitchFamily="34" charset="0"/>
                      </a:endParaRPr>
                    </a:p>
                  </a:txBody>
                  <a:tcPr marL="4819" marR="4819" marT="4819" marB="0"/>
                </a:tc>
                <a:extLst>
                  <a:ext uri="{0D108BD9-81ED-4DB2-BD59-A6C34878D82A}">
                    <a16:rowId xmlns:a16="http://schemas.microsoft.com/office/drawing/2014/main" val="1029097772"/>
                  </a:ext>
                </a:extLst>
              </a:tr>
              <a:tr h="553459">
                <a:tc>
                  <a:txBody>
                    <a:bodyPr/>
                    <a:lstStyle/>
                    <a:p>
                      <a:pPr algn="l" fontAlgn="b"/>
                      <a:r>
                        <a:rPr lang="en-US" sz="1600" b="1" u="none" strike="noStrike">
                          <a:effectLst/>
                        </a:rPr>
                        <a:t>Pasco</a:t>
                      </a:r>
                      <a:endParaRPr lang="en-US" sz="1600" b="1" i="0" u="none" strike="noStrike">
                        <a:solidFill>
                          <a:srgbClr val="000000"/>
                        </a:solidFill>
                        <a:effectLst/>
                        <a:latin typeface="Calibri" panose="020F0502020204030204" pitchFamily="34" charset="0"/>
                      </a:endParaRPr>
                    </a:p>
                  </a:txBody>
                  <a:tcPr marL="4819" marR="4819" marT="4819" marB="0"/>
                </a:tc>
                <a:tc>
                  <a:txBody>
                    <a:bodyPr/>
                    <a:lstStyle/>
                    <a:p>
                      <a:pPr algn="l" fontAlgn="t"/>
                      <a:r>
                        <a:rPr lang="en-US" sz="1200" u="none" strike="noStrike">
                          <a:effectLst/>
                        </a:rPr>
                        <a:t>15-5: Artificial Reef Program - Hudson Reef (material delivery and deposition)</a:t>
                      </a:r>
                      <a:endParaRPr lang="en-US" sz="1200" b="1" i="0" u="none" strike="noStrike">
                        <a:solidFill>
                          <a:srgbClr val="000000"/>
                        </a:solidFill>
                        <a:effectLst/>
                        <a:latin typeface="Calibri" panose="020F0502020204030204" pitchFamily="34" charset="0"/>
                      </a:endParaRPr>
                    </a:p>
                  </a:txBody>
                  <a:tcPr marL="4819" marR="4819" marT="4819" marB="0"/>
                </a:tc>
                <a:tc>
                  <a:txBody>
                    <a:bodyPr/>
                    <a:lstStyle/>
                    <a:p>
                      <a:pPr algn="l" fontAlgn="b"/>
                      <a:r>
                        <a:rPr lang="en-US" sz="1400" u="none" strike="noStrike">
                          <a:effectLst/>
                        </a:rPr>
                        <a:t> $                100,000 </a:t>
                      </a:r>
                      <a:endParaRPr lang="en-US" sz="1400" b="1" i="0" u="none" strike="noStrike">
                        <a:solidFill>
                          <a:srgbClr val="000000"/>
                        </a:solidFill>
                        <a:effectLst/>
                        <a:latin typeface="Calibri" panose="020F0502020204030204" pitchFamily="34" charset="0"/>
                      </a:endParaRPr>
                    </a:p>
                  </a:txBody>
                  <a:tcPr marL="4819" marR="4819" marT="4819" marB="0"/>
                </a:tc>
                <a:extLst>
                  <a:ext uri="{0D108BD9-81ED-4DB2-BD59-A6C34878D82A}">
                    <a16:rowId xmlns:a16="http://schemas.microsoft.com/office/drawing/2014/main" val="2382274488"/>
                  </a:ext>
                </a:extLst>
              </a:tr>
              <a:tr h="553459">
                <a:tc>
                  <a:txBody>
                    <a:bodyPr/>
                    <a:lstStyle/>
                    <a:p>
                      <a:pPr algn="l" fontAlgn="b"/>
                      <a:r>
                        <a:rPr lang="en-US" sz="1600" b="1" u="none" strike="noStrike" dirty="0">
                          <a:effectLst/>
                        </a:rPr>
                        <a:t>Santa Rosa</a:t>
                      </a:r>
                      <a:endParaRPr lang="en-US" sz="1600" b="1" i="0" u="none" strike="noStrike" dirty="0">
                        <a:solidFill>
                          <a:srgbClr val="000000"/>
                        </a:solidFill>
                        <a:effectLst/>
                        <a:latin typeface="Calibri" panose="020F0502020204030204" pitchFamily="34" charset="0"/>
                      </a:endParaRPr>
                    </a:p>
                  </a:txBody>
                  <a:tcPr marL="4819" marR="4819" marT="4819" marB="0"/>
                </a:tc>
                <a:tc>
                  <a:txBody>
                    <a:bodyPr/>
                    <a:lstStyle/>
                    <a:p>
                      <a:pPr algn="l" fontAlgn="t"/>
                      <a:r>
                        <a:rPr lang="en-US" sz="1200" u="none" strike="noStrike">
                          <a:effectLst/>
                        </a:rPr>
                        <a:t>2-1: Soundside Drive Septic to Sewer Conversion, Phase I (Final design and permitting)</a:t>
                      </a:r>
                      <a:endParaRPr lang="en-US" sz="1200" b="1" i="0" u="none" strike="noStrike">
                        <a:solidFill>
                          <a:srgbClr val="000000"/>
                        </a:solidFill>
                        <a:effectLst/>
                        <a:latin typeface="Calibri" panose="020F0502020204030204" pitchFamily="34" charset="0"/>
                      </a:endParaRPr>
                    </a:p>
                  </a:txBody>
                  <a:tcPr marL="4819" marR="4819" marT="4819" marB="0"/>
                </a:tc>
                <a:tc>
                  <a:txBody>
                    <a:bodyPr/>
                    <a:lstStyle/>
                    <a:p>
                      <a:pPr algn="l" fontAlgn="b"/>
                      <a:r>
                        <a:rPr lang="en-US" sz="1400" u="none" strike="noStrike" dirty="0">
                          <a:effectLst/>
                        </a:rPr>
                        <a:t> $                415,000 </a:t>
                      </a:r>
                      <a:endParaRPr lang="en-US" sz="1400" b="1" i="0" u="none" strike="noStrike" dirty="0">
                        <a:solidFill>
                          <a:srgbClr val="000000"/>
                        </a:solidFill>
                        <a:effectLst/>
                        <a:latin typeface="Calibri" panose="020F0502020204030204" pitchFamily="34" charset="0"/>
                      </a:endParaRPr>
                    </a:p>
                  </a:txBody>
                  <a:tcPr marL="4819" marR="4819" marT="4819" marB="0"/>
                </a:tc>
                <a:extLst>
                  <a:ext uri="{0D108BD9-81ED-4DB2-BD59-A6C34878D82A}">
                    <a16:rowId xmlns:a16="http://schemas.microsoft.com/office/drawing/2014/main" val="3448305885"/>
                  </a:ext>
                </a:extLst>
              </a:tr>
            </a:tbl>
          </a:graphicData>
        </a:graphic>
      </p:graphicFrame>
    </p:spTree>
    <p:extLst>
      <p:ext uri="{BB962C8B-B14F-4D97-AF65-F5344CB8AC3E}">
        <p14:creationId xmlns:p14="http://schemas.microsoft.com/office/powerpoint/2010/main" val="27140857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6" y="910119"/>
            <a:ext cx="10818142" cy="4031873"/>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Next suggested date to submit applications by: 4/26/2019</a:t>
            </a:r>
          </a:p>
          <a:p>
            <a:pPr marL="457200" indent="-457200">
              <a:buFont typeface="Arial" panose="020B0604020202020204" pitchFamily="34" charset="0"/>
              <a:buChar char="•"/>
            </a:pPr>
            <a:r>
              <a:rPr lang="en-US" sz="3200" dirty="0" smtClean="0">
                <a:solidFill>
                  <a:schemeClr val="tx1">
                    <a:lumMod val="65000"/>
                    <a:lumOff val="35000"/>
                  </a:schemeClr>
                </a:solidFill>
                <a:ea typeface="Times New Roman" panose="02020603050405020304" pitchFamily="18" charset="0"/>
              </a:rPr>
              <a:t>Don’t need to wait until then</a:t>
            </a:r>
            <a:r>
              <a:rPr lang="en-US" sz="3200" dirty="0">
                <a:solidFill>
                  <a:schemeClr val="tx1">
                    <a:lumMod val="65000"/>
                    <a:lumOff val="35000"/>
                  </a:schemeClr>
                </a:solidFill>
                <a:ea typeface="Times New Roman" panose="02020603050405020304" pitchFamily="18" charset="0"/>
              </a:rPr>
              <a:t> </a:t>
            </a:r>
            <a:r>
              <a:rPr lang="en-US" sz="3200" dirty="0" smtClean="0">
                <a:solidFill>
                  <a:schemeClr val="tx1">
                    <a:lumMod val="65000"/>
                    <a:lumOff val="35000"/>
                  </a:schemeClr>
                </a:solidFill>
                <a:ea typeface="Times New Roman" panose="02020603050405020304" pitchFamily="18" charset="0"/>
              </a:rPr>
              <a:t>– submit whenever you’re ready</a:t>
            </a:r>
          </a:p>
          <a:p>
            <a:pPr marL="457200" indent="-457200">
              <a:buFont typeface="Arial" panose="020B0604020202020204" pitchFamily="34" charset="0"/>
              <a:buChar char="•"/>
            </a:pPr>
            <a:r>
              <a:rPr lang="en-US" sz="3200" b="1" dirty="0" smtClean="0">
                <a:solidFill>
                  <a:schemeClr val="tx1">
                    <a:lumMod val="65000"/>
                    <a:lumOff val="35000"/>
                  </a:schemeClr>
                </a:solidFill>
                <a:ea typeface="Times New Roman" panose="02020603050405020304" pitchFamily="18" charset="0"/>
              </a:rPr>
              <a:t>What portions of projects can proceed?  </a:t>
            </a:r>
            <a:r>
              <a:rPr lang="en-US" sz="3200" dirty="0" smtClean="0">
                <a:solidFill>
                  <a:schemeClr val="tx1">
                    <a:lumMod val="65000"/>
                    <a:lumOff val="35000"/>
                  </a:schemeClr>
                </a:solidFill>
                <a:ea typeface="Times New Roman" panose="02020603050405020304" pitchFamily="18" charset="0"/>
              </a:rPr>
              <a:t>Anything with a  2019 or 2020 start date in the SEP… see </a:t>
            </a:r>
            <a:r>
              <a:rPr lang="en-US" sz="3200" dirty="0">
                <a:hlinkClick r:id="rId3"/>
              </a:rPr>
              <a:t>http://datavisual.balmoralgroup.us/GulfConsortiumProjects</a:t>
            </a:r>
            <a:r>
              <a:rPr lang="en-US" sz="3200" dirty="0"/>
              <a:t> </a:t>
            </a:r>
            <a:r>
              <a:rPr lang="en-US" sz="3200" dirty="0" smtClean="0">
                <a:solidFill>
                  <a:schemeClr val="tx1">
                    <a:lumMod val="65000"/>
                    <a:lumOff val="35000"/>
                  </a:schemeClr>
                </a:solidFill>
              </a:rPr>
              <a:t>and ask us for help or suggestions</a:t>
            </a:r>
            <a:endParaRPr lang="en-US" sz="3200" dirty="0" smtClean="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endParaRPr lang="en-US" sz="3200" dirty="0" smtClean="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3354980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6" y="910119"/>
            <a:ext cx="10753059" cy="830997"/>
          </a:xfrm>
          <a:prstGeom prst="rect">
            <a:avLst/>
          </a:prstGeom>
        </p:spPr>
        <p:txBody>
          <a:bodyPr wrap="square">
            <a:spAutoFit/>
          </a:bodyPr>
          <a:lstStyle/>
          <a:p>
            <a:r>
              <a:rPr lang="en-US" sz="4800" b="1" dirty="0" smtClean="0">
                <a:solidFill>
                  <a:schemeClr val="tx1">
                    <a:lumMod val="65000"/>
                    <a:lumOff val="35000"/>
                  </a:schemeClr>
                </a:solidFill>
                <a:ea typeface="Times New Roman" panose="02020603050405020304" pitchFamily="18" charset="0"/>
              </a:rPr>
              <a:t>Questions…</a:t>
            </a:r>
            <a:endParaRPr lang="en-US" sz="4000" dirty="0" smtClean="0">
              <a:solidFill>
                <a:schemeClr val="tx1">
                  <a:lumMod val="65000"/>
                  <a:lumOff val="35000"/>
                </a:schemeClr>
              </a:solidFill>
              <a:ea typeface="Times New Roman" panose="02020603050405020304" pitchFamily="18" charset="0"/>
            </a:endParaRPr>
          </a:p>
        </p:txBody>
      </p:sp>
      <p:sp>
        <p:nvSpPr>
          <p:cNvPr id="7" name="Rectangle 6"/>
          <p:cNvSpPr/>
          <p:nvPr/>
        </p:nvSpPr>
        <p:spPr>
          <a:xfrm>
            <a:off x="374465" y="2319818"/>
            <a:ext cx="10753059" cy="2062103"/>
          </a:xfrm>
          <a:prstGeom prst="rect">
            <a:avLst/>
          </a:prstGeom>
        </p:spPr>
        <p:txBody>
          <a:bodyPr wrap="square">
            <a:spAutoFit/>
          </a:bodyPr>
          <a:lstStyle/>
          <a:p>
            <a:r>
              <a:rPr lang="en-US" sz="3200" b="1" dirty="0" smtClean="0">
                <a:solidFill>
                  <a:schemeClr val="bg1">
                    <a:lumMod val="65000"/>
                  </a:schemeClr>
                </a:solidFill>
                <a:ea typeface="Times New Roman" panose="02020603050405020304" pitchFamily="18" charset="0"/>
              </a:rPr>
              <a:t>Contact:</a:t>
            </a:r>
          </a:p>
          <a:p>
            <a:r>
              <a:rPr lang="en-US" sz="3200" b="1" dirty="0" smtClean="0">
                <a:solidFill>
                  <a:schemeClr val="tx1">
                    <a:lumMod val="65000"/>
                    <a:lumOff val="35000"/>
                  </a:schemeClr>
                </a:solidFill>
                <a:ea typeface="Times New Roman" panose="02020603050405020304" pitchFamily="18" charset="0"/>
              </a:rPr>
              <a:t>Daniel Dourte</a:t>
            </a:r>
          </a:p>
          <a:p>
            <a:r>
              <a:rPr lang="en-US" sz="3200" b="1" dirty="0" smtClean="0">
                <a:solidFill>
                  <a:schemeClr val="tx1">
                    <a:lumMod val="65000"/>
                    <a:lumOff val="35000"/>
                  </a:schemeClr>
                </a:solidFill>
                <a:ea typeface="Times New Roman" panose="02020603050405020304" pitchFamily="18" charset="0"/>
              </a:rPr>
              <a:t>407.629.2185 ext. 113</a:t>
            </a:r>
          </a:p>
          <a:p>
            <a:r>
              <a:rPr lang="en-US" sz="3200" b="1" dirty="0" smtClean="0">
                <a:solidFill>
                  <a:schemeClr val="tx1">
                    <a:lumMod val="65000"/>
                    <a:lumOff val="35000"/>
                  </a:schemeClr>
                </a:solidFill>
                <a:ea typeface="Times New Roman" panose="02020603050405020304" pitchFamily="18" charset="0"/>
                <a:hlinkClick r:id="rId3"/>
              </a:rPr>
              <a:t>ddourte@balmoralgroup.us</a:t>
            </a:r>
            <a:r>
              <a:rPr lang="en-US" sz="3200" b="1" dirty="0" smtClean="0">
                <a:solidFill>
                  <a:schemeClr val="tx1">
                    <a:lumMod val="65000"/>
                    <a:lumOff val="35000"/>
                  </a:schemeClr>
                </a:solidFill>
                <a:ea typeface="Times New Roman" panose="02020603050405020304" pitchFamily="18" charset="0"/>
              </a:rPr>
              <a:t> </a:t>
            </a:r>
            <a:endParaRPr lang="en-US" sz="2400" dirty="0" smtClean="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40891110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37160" y="4389118"/>
            <a:ext cx="5669280" cy="146304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667762" y="5510784"/>
            <a:ext cx="8817102" cy="10058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01168" y="944618"/>
            <a:ext cx="4846320" cy="285014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1" name="Rectangle 10"/>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Implementation Milestones and timing </a:t>
            </a:r>
            <a:endParaRPr lang="en-US" sz="2800" dirty="0">
              <a:solidFill>
                <a:schemeClr val="tx1">
                  <a:lumMod val="65000"/>
                  <a:lumOff val="35000"/>
                </a:schemeClr>
              </a:solidFill>
            </a:endParaRPr>
          </a:p>
        </p:txBody>
      </p:sp>
      <p:pic>
        <p:nvPicPr>
          <p:cNvPr id="15" name="Picture 14"/>
          <p:cNvPicPr>
            <a:picLocks noChangeAspect="1"/>
          </p:cNvPicPr>
          <p:nvPr/>
        </p:nvPicPr>
        <p:blipFill>
          <a:blip r:embed="rId3">
            <a:clrChange>
              <a:clrFrom>
                <a:srgbClr val="FFFFFF"/>
              </a:clrFrom>
              <a:clrTo>
                <a:srgbClr val="FFFFFF">
                  <a:alpha val="0"/>
                </a:srgbClr>
              </a:clrTo>
            </a:clrChange>
          </a:blip>
          <a:stretch>
            <a:fillRect/>
          </a:stretch>
        </p:blipFill>
        <p:spPr>
          <a:xfrm>
            <a:off x="288036" y="1698078"/>
            <a:ext cx="4055364" cy="1090842"/>
          </a:xfrm>
          <a:prstGeom prst="rect">
            <a:avLst/>
          </a:prstGeom>
        </p:spPr>
      </p:pic>
      <p:sp>
        <p:nvSpPr>
          <p:cNvPr id="17" name="TextBox 16"/>
          <p:cNvSpPr txBox="1"/>
          <p:nvPr/>
        </p:nvSpPr>
        <p:spPr>
          <a:xfrm>
            <a:off x="361188" y="2876341"/>
            <a:ext cx="4613148" cy="830997"/>
          </a:xfrm>
          <a:prstGeom prst="rect">
            <a:avLst/>
          </a:prstGeom>
          <a:noFill/>
        </p:spPr>
        <p:txBody>
          <a:bodyPr wrap="square" rtlCol="0">
            <a:spAutoFit/>
          </a:bodyPr>
          <a:lstStyle/>
          <a:p>
            <a:r>
              <a:rPr lang="en-US" sz="2400" b="1" dirty="0" smtClean="0">
                <a:solidFill>
                  <a:schemeClr val="tx1">
                    <a:lumMod val="65000"/>
                    <a:lumOff val="35000"/>
                  </a:schemeClr>
                </a:solidFill>
              </a:rPr>
              <a:t>milestones, start years, cost, goals, funding sources</a:t>
            </a:r>
            <a:endParaRPr lang="en-US" sz="2400" b="1" dirty="0">
              <a:solidFill>
                <a:schemeClr val="tx1">
                  <a:lumMod val="65000"/>
                  <a:lumOff val="35000"/>
                </a:schemeClr>
              </a:solidFill>
            </a:endParaRPr>
          </a:p>
        </p:txBody>
      </p:sp>
      <p:sp>
        <p:nvSpPr>
          <p:cNvPr id="18" name="Right Arrow 17"/>
          <p:cNvSpPr/>
          <p:nvPr/>
        </p:nvSpPr>
        <p:spPr>
          <a:xfrm>
            <a:off x="5212080" y="2468880"/>
            <a:ext cx="1088136" cy="7132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4"/>
          <a:stretch>
            <a:fillRect/>
          </a:stretch>
        </p:blipFill>
        <p:spPr>
          <a:xfrm>
            <a:off x="6464808" y="1358371"/>
            <a:ext cx="5486400" cy="3035940"/>
          </a:xfrm>
          <a:prstGeom prst="rect">
            <a:avLst/>
          </a:prstGeom>
        </p:spPr>
      </p:pic>
      <p:sp>
        <p:nvSpPr>
          <p:cNvPr id="21" name="TextBox 20"/>
          <p:cNvSpPr txBox="1"/>
          <p:nvPr/>
        </p:nvSpPr>
        <p:spPr>
          <a:xfrm>
            <a:off x="6464808" y="4394311"/>
            <a:ext cx="4613148" cy="461665"/>
          </a:xfrm>
          <a:prstGeom prst="rect">
            <a:avLst/>
          </a:prstGeom>
          <a:noFill/>
        </p:spPr>
        <p:txBody>
          <a:bodyPr wrap="square" rtlCol="0">
            <a:spAutoFit/>
          </a:bodyPr>
          <a:lstStyle/>
          <a:p>
            <a:r>
              <a:rPr lang="en-US" sz="2400" b="1" dirty="0" smtClean="0">
                <a:solidFill>
                  <a:schemeClr val="tx1">
                    <a:lumMod val="65000"/>
                    <a:lumOff val="35000"/>
                  </a:schemeClr>
                </a:solidFill>
              </a:rPr>
              <a:t>Interface for project details</a:t>
            </a:r>
            <a:endParaRPr lang="en-US" sz="2400" b="1" dirty="0">
              <a:solidFill>
                <a:schemeClr val="tx1">
                  <a:lumMod val="65000"/>
                  <a:lumOff val="35000"/>
                </a:schemeClr>
              </a:solidFill>
            </a:endParaRPr>
          </a:p>
        </p:txBody>
      </p:sp>
      <p:sp>
        <p:nvSpPr>
          <p:cNvPr id="22" name="Rectangle 21"/>
          <p:cNvSpPr/>
          <p:nvPr/>
        </p:nvSpPr>
        <p:spPr>
          <a:xfrm>
            <a:off x="6336411" y="924138"/>
            <a:ext cx="5797677" cy="369332"/>
          </a:xfrm>
          <a:prstGeom prst="rect">
            <a:avLst/>
          </a:prstGeom>
        </p:spPr>
        <p:txBody>
          <a:bodyPr wrap="none">
            <a:spAutoFit/>
          </a:bodyPr>
          <a:lstStyle/>
          <a:p>
            <a:r>
              <a:rPr lang="en-US" dirty="0" smtClean="0">
                <a:hlinkClick r:id="rId5"/>
              </a:rPr>
              <a:t>http://datavisual.balmoralgroup.us/GulfConsortiumProjects</a:t>
            </a:r>
            <a:r>
              <a:rPr lang="en-US" dirty="0" smtClean="0"/>
              <a:t> </a:t>
            </a:r>
            <a:endParaRPr lang="en-US" dirty="0"/>
          </a:p>
        </p:txBody>
      </p:sp>
      <p:sp>
        <p:nvSpPr>
          <p:cNvPr id="23" name="Right Arrow 22"/>
          <p:cNvSpPr/>
          <p:nvPr/>
        </p:nvSpPr>
        <p:spPr>
          <a:xfrm rot="5400000">
            <a:off x="9826752" y="4715256"/>
            <a:ext cx="1088136" cy="7132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916936" y="5582721"/>
            <a:ext cx="8750808" cy="1200329"/>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solidFill>
                  <a:schemeClr val="tx1">
                    <a:lumMod val="65000"/>
                    <a:lumOff val="35000"/>
                  </a:schemeClr>
                </a:solidFill>
              </a:rPr>
              <a:t>Better, faster decisions on grant timing, readiness, bundling</a:t>
            </a:r>
          </a:p>
          <a:p>
            <a:pPr marL="342900" indent="-342900">
              <a:buFont typeface="Arial" panose="020B0604020202020204" pitchFamily="34" charset="0"/>
              <a:buChar char="•"/>
            </a:pPr>
            <a:r>
              <a:rPr lang="en-US" sz="2400" b="1" dirty="0" smtClean="0">
                <a:solidFill>
                  <a:schemeClr val="tx1">
                    <a:lumMod val="65000"/>
                    <a:lumOff val="35000"/>
                  </a:schemeClr>
                </a:solidFill>
              </a:rPr>
              <a:t>Transparent tracking of progress and changes</a:t>
            </a:r>
          </a:p>
          <a:p>
            <a:endParaRPr lang="en-US" sz="2400" b="1" dirty="0">
              <a:solidFill>
                <a:schemeClr val="tx1">
                  <a:lumMod val="65000"/>
                  <a:lumOff val="35000"/>
                </a:schemeClr>
              </a:solidFill>
            </a:endParaRPr>
          </a:p>
        </p:txBody>
      </p:sp>
      <p:sp>
        <p:nvSpPr>
          <p:cNvPr id="26" name="TextBox 25"/>
          <p:cNvSpPr txBox="1"/>
          <p:nvPr/>
        </p:nvSpPr>
        <p:spPr>
          <a:xfrm>
            <a:off x="148590" y="4461056"/>
            <a:ext cx="5502402" cy="1384995"/>
          </a:xfrm>
          <a:prstGeom prst="rect">
            <a:avLst/>
          </a:prstGeom>
          <a:noFill/>
        </p:spPr>
        <p:txBody>
          <a:bodyPr wrap="square" rtlCol="0">
            <a:spAutoFit/>
          </a:bodyPr>
          <a:lstStyle/>
          <a:p>
            <a:r>
              <a:rPr lang="en-US" sz="2800" b="1" dirty="0" smtClean="0">
                <a:solidFill>
                  <a:schemeClr val="tx1">
                    <a:lumMod val="65000"/>
                    <a:lumOff val="35000"/>
                  </a:schemeClr>
                </a:solidFill>
              </a:rPr>
              <a:t>GOAL:</a:t>
            </a:r>
          </a:p>
          <a:p>
            <a:r>
              <a:rPr lang="en-US" sz="2800" b="1" dirty="0" smtClean="0">
                <a:solidFill>
                  <a:schemeClr val="tx1">
                    <a:lumMod val="65000"/>
                    <a:lumOff val="35000"/>
                  </a:schemeClr>
                </a:solidFill>
              </a:rPr>
              <a:t>Efficient, accurate grant application preparation</a:t>
            </a:r>
            <a:endParaRPr lang="en-US" sz="2800" b="1" dirty="0">
              <a:solidFill>
                <a:schemeClr val="tx1">
                  <a:lumMod val="65000"/>
                  <a:lumOff val="35000"/>
                </a:schemeClr>
              </a:solidFill>
            </a:endParaRPr>
          </a:p>
        </p:txBody>
      </p:sp>
      <p:sp>
        <p:nvSpPr>
          <p:cNvPr id="2" name="Rectangle 1"/>
          <p:cNvSpPr/>
          <p:nvPr/>
        </p:nvSpPr>
        <p:spPr>
          <a:xfrm>
            <a:off x="225883" y="944618"/>
            <a:ext cx="4802918" cy="584775"/>
          </a:xfrm>
          <a:prstGeom prst="rect">
            <a:avLst/>
          </a:prstGeom>
        </p:spPr>
        <p:txBody>
          <a:bodyPr wrap="none">
            <a:spAutoFit/>
          </a:bodyPr>
          <a:lstStyle/>
          <a:p>
            <a:r>
              <a:rPr lang="en-US" sz="3200" b="1" dirty="0" smtClean="0">
                <a:solidFill>
                  <a:schemeClr val="tx1">
                    <a:lumMod val="65000"/>
                    <a:lumOff val="35000"/>
                  </a:schemeClr>
                </a:solidFill>
              </a:rPr>
              <a:t>Dashboard for Project Data</a:t>
            </a:r>
            <a:endParaRPr lang="en-US" sz="3200" dirty="0"/>
          </a:p>
        </p:txBody>
      </p:sp>
    </p:spTree>
    <p:extLst>
      <p:ext uri="{BB962C8B-B14F-4D97-AF65-F5344CB8AC3E}">
        <p14:creationId xmlns:p14="http://schemas.microsoft.com/office/powerpoint/2010/main" val="1797771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SEP Project Implementation info session agenda</a:t>
            </a:r>
            <a:endParaRPr lang="en-US" sz="2800" dirty="0">
              <a:solidFill>
                <a:schemeClr val="tx1">
                  <a:lumMod val="65000"/>
                  <a:lumOff val="35000"/>
                </a:schemeClr>
              </a:solidFill>
            </a:endParaRPr>
          </a:p>
        </p:txBody>
      </p:sp>
      <p:sp>
        <p:nvSpPr>
          <p:cNvPr id="26" name="Rectangle 25"/>
          <p:cNvSpPr/>
          <p:nvPr/>
        </p:nvSpPr>
        <p:spPr>
          <a:xfrm>
            <a:off x="374466" y="782103"/>
            <a:ext cx="10753059" cy="4093428"/>
          </a:xfrm>
          <a:prstGeom prst="rect">
            <a:avLst/>
          </a:prstGeom>
        </p:spPr>
        <p:txBody>
          <a:bodyPr wrap="square">
            <a:spAutoFit/>
          </a:bodyPr>
          <a:lstStyle/>
          <a:p>
            <a:endParaRPr lang="en-US" sz="2800" dirty="0" smtClean="0">
              <a:solidFill>
                <a:schemeClr val="tx1">
                  <a:lumMod val="65000"/>
                  <a:lumOff val="35000"/>
                </a:schemeClr>
              </a:solidFill>
              <a:ea typeface="Times New Roman" panose="02020603050405020304" pitchFamily="18" charset="0"/>
            </a:endParaRP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Checklists</a:t>
            </a:r>
            <a:r>
              <a:rPr lang="en-US" sz="2800" dirty="0">
                <a:solidFill>
                  <a:schemeClr val="tx1">
                    <a:lumMod val="65000"/>
                    <a:lumOff val="35000"/>
                  </a:schemeClr>
                </a:solidFill>
                <a:ea typeface="Times New Roman" panose="02020603050405020304" pitchFamily="18" charset="0"/>
              </a:rPr>
              <a:t>, templates, guidance</a:t>
            </a:r>
          </a:p>
          <a:p>
            <a:pPr marL="742950" lvl="1"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hlinkClick r:id="rId3"/>
              </a:rPr>
              <a:t>https</a:t>
            </a:r>
            <a:r>
              <a:rPr lang="en-US" sz="2400" dirty="0">
                <a:solidFill>
                  <a:schemeClr val="tx1">
                    <a:lumMod val="65000"/>
                    <a:lumOff val="35000"/>
                  </a:schemeClr>
                </a:solidFill>
                <a:ea typeface="Times New Roman" panose="02020603050405020304" pitchFamily="18" charset="0"/>
                <a:hlinkClick r:id="rId3"/>
              </a:rPr>
              <a:t>://</a:t>
            </a:r>
            <a:r>
              <a:rPr lang="en-US" sz="2400" dirty="0" smtClean="0">
                <a:solidFill>
                  <a:schemeClr val="tx1">
                    <a:lumMod val="65000"/>
                    <a:lumOff val="35000"/>
                  </a:schemeClr>
                </a:solidFill>
                <a:ea typeface="Times New Roman" panose="02020603050405020304" pitchFamily="18" charset="0"/>
                <a:hlinkClick r:id="rId3"/>
              </a:rPr>
              <a:t>www.gulfconsortium.org/grant-resources</a:t>
            </a:r>
            <a:r>
              <a:rPr lang="en-US" sz="2400" dirty="0" smtClean="0">
                <a:solidFill>
                  <a:schemeClr val="tx1">
                    <a:lumMod val="65000"/>
                    <a:lumOff val="35000"/>
                  </a:schemeClr>
                </a:solidFill>
                <a:ea typeface="Times New Roman" panose="02020603050405020304" pitchFamily="18" charset="0"/>
              </a:rPr>
              <a:t> </a:t>
            </a:r>
            <a:endParaRPr lang="en-US" sz="2400" dirty="0">
              <a:solidFill>
                <a:schemeClr val="tx1">
                  <a:lumMod val="65000"/>
                  <a:lumOff val="35000"/>
                </a:schemeClr>
              </a:solidFill>
              <a:ea typeface="Times New Roman" panose="02020603050405020304" pitchFamily="18" charset="0"/>
            </a:endParaRPr>
          </a:p>
          <a:p>
            <a:pPr marL="742950" lvl="1"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Environmental </a:t>
            </a:r>
            <a:r>
              <a:rPr lang="en-US" sz="2400" dirty="0">
                <a:solidFill>
                  <a:schemeClr val="tx1">
                    <a:lumMod val="65000"/>
                    <a:lumOff val="35000"/>
                  </a:schemeClr>
                </a:solidFill>
                <a:ea typeface="Times New Roman" panose="02020603050405020304" pitchFamily="18" charset="0"/>
              </a:rPr>
              <a:t>Compliance </a:t>
            </a:r>
            <a:r>
              <a:rPr lang="en-US" sz="2400" dirty="0" smtClean="0">
                <a:solidFill>
                  <a:schemeClr val="tx1">
                    <a:lumMod val="65000"/>
                    <a:lumOff val="35000"/>
                  </a:schemeClr>
                </a:solidFill>
                <a:ea typeface="Times New Roman" panose="02020603050405020304" pitchFamily="18" charset="0"/>
              </a:rPr>
              <a:t>checklist – a really long one</a:t>
            </a: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Feedback from Council</a:t>
            </a:r>
          </a:p>
          <a:p>
            <a:pPr marL="742950" lvl="1"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Separating Council-funded portions of larger projects</a:t>
            </a:r>
            <a:endParaRPr lang="en-US" sz="2400" dirty="0">
              <a:solidFill>
                <a:schemeClr val="tx1">
                  <a:lumMod val="65000"/>
                  <a:lumOff val="35000"/>
                </a:schemeClr>
              </a:solidFill>
              <a:ea typeface="Times New Roman" panose="02020603050405020304" pitchFamily="18" charset="0"/>
            </a:endParaRPr>
          </a:p>
          <a:p>
            <a:pPr marL="742950" lvl="1"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Describing procurements – especially for continuing services</a:t>
            </a:r>
          </a:p>
          <a:p>
            <a:pPr marL="742950" lvl="1"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Dates: period of performance</a:t>
            </a:r>
            <a:endParaRPr lang="en-US" sz="2400" dirty="0" smtClean="0">
              <a:solidFill>
                <a:schemeClr val="tx1">
                  <a:lumMod val="65000"/>
                  <a:lumOff val="35000"/>
                </a:schemeClr>
              </a:solidFill>
              <a:ea typeface="Times New Roman" panose="02020603050405020304" pitchFamily="18" charset="0"/>
            </a:endParaRP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Metrics – must have at least one for every application</a:t>
            </a: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Q&amp;A</a:t>
            </a:r>
            <a:endParaRPr lang="en-US" sz="2800"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2374302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6" y="782103"/>
            <a:ext cx="10753059" cy="5878532"/>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What is needed to submit a subaward application?</a:t>
            </a: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See </a:t>
            </a:r>
            <a:r>
              <a:rPr lang="en-US" sz="2800" dirty="0">
                <a:solidFill>
                  <a:schemeClr val="tx1">
                    <a:lumMod val="65000"/>
                    <a:lumOff val="35000"/>
                  </a:schemeClr>
                </a:solidFill>
                <a:ea typeface="Times New Roman" panose="02020603050405020304" pitchFamily="18" charset="0"/>
              </a:rPr>
              <a:t>guidance </a:t>
            </a:r>
            <a:r>
              <a:rPr lang="en-US" sz="2800" dirty="0" smtClean="0">
                <a:solidFill>
                  <a:schemeClr val="tx1">
                    <a:lumMod val="65000"/>
                    <a:lumOff val="35000"/>
                  </a:schemeClr>
                </a:solidFill>
                <a:ea typeface="Times New Roman" panose="02020603050405020304" pitchFamily="18" charset="0"/>
              </a:rPr>
              <a:t>documents and templates at</a:t>
            </a:r>
          </a:p>
          <a:p>
            <a:r>
              <a:rPr lang="en-US" sz="2800" dirty="0" smtClean="0">
                <a:solidFill>
                  <a:schemeClr val="tx1">
                    <a:lumMod val="65000"/>
                    <a:lumOff val="35000"/>
                  </a:schemeClr>
                </a:solidFill>
                <a:ea typeface="Times New Roman" panose="02020603050405020304" pitchFamily="18" charset="0"/>
              </a:rPr>
              <a:t> </a:t>
            </a:r>
            <a:r>
              <a:rPr lang="en-US" sz="2800" dirty="0">
                <a:solidFill>
                  <a:schemeClr val="tx1">
                    <a:lumMod val="65000"/>
                    <a:lumOff val="35000"/>
                  </a:schemeClr>
                </a:solidFill>
                <a:ea typeface="Times New Roman" panose="02020603050405020304" pitchFamily="18" charset="0"/>
                <a:hlinkClick r:id="rId3"/>
              </a:rPr>
              <a:t>https://</a:t>
            </a:r>
            <a:r>
              <a:rPr lang="en-US" sz="2800" dirty="0" smtClean="0">
                <a:solidFill>
                  <a:schemeClr val="tx1">
                    <a:lumMod val="65000"/>
                    <a:lumOff val="35000"/>
                  </a:schemeClr>
                </a:solidFill>
                <a:ea typeface="Times New Roman" panose="02020603050405020304" pitchFamily="18" charset="0"/>
                <a:hlinkClick r:id="rId3"/>
              </a:rPr>
              <a:t>www.gulfconsortium.org/grant-resources</a:t>
            </a:r>
            <a:r>
              <a:rPr lang="en-US" sz="2800" dirty="0" smtClean="0">
                <a:solidFill>
                  <a:schemeClr val="tx1">
                    <a:lumMod val="65000"/>
                    <a:lumOff val="35000"/>
                  </a:schemeClr>
                </a:solidFill>
                <a:ea typeface="Times New Roman" panose="02020603050405020304" pitchFamily="18" charset="0"/>
              </a:rPr>
              <a:t> </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Project Abstract</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Project Narrative (BAS)</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Budget Narrative</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Budget Table (SF 424 object class categories)</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Milestone information</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Metrics information (</a:t>
            </a:r>
            <a:r>
              <a:rPr lang="en-US" sz="2400" dirty="0">
                <a:solidFill>
                  <a:schemeClr val="tx1">
                    <a:lumMod val="65000"/>
                    <a:lumOff val="35000"/>
                  </a:schemeClr>
                </a:solidFill>
                <a:ea typeface="Times New Roman" panose="02020603050405020304" pitchFamily="18" charset="0"/>
              </a:rPr>
              <a:t>BAS</a:t>
            </a:r>
            <a:r>
              <a:rPr lang="en-US" sz="2400" dirty="0" smtClean="0">
                <a:solidFill>
                  <a:schemeClr val="tx1">
                    <a:lumMod val="65000"/>
                    <a:lumOff val="35000"/>
                  </a:schemeClr>
                </a:solidFill>
                <a:ea typeface="Times New Roman" panose="02020603050405020304" pitchFamily="18" charset="0"/>
              </a:rPr>
              <a:t>)</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Environmental Compliance Checklist </a:t>
            </a:r>
            <a:r>
              <a:rPr lang="en-US" sz="2400" b="1" dirty="0" smtClean="0">
                <a:solidFill>
                  <a:schemeClr val="tx1">
                    <a:lumMod val="65000"/>
                    <a:lumOff val="35000"/>
                  </a:schemeClr>
                </a:solidFill>
                <a:ea typeface="Times New Roman" panose="02020603050405020304" pitchFamily="18" charset="0"/>
              </a:rPr>
              <a:t>(NEW)</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Project Map</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GIS shapefiles</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Data Management Plan (BAS)</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Observational Data Plan (</a:t>
            </a:r>
            <a:r>
              <a:rPr lang="en-US" sz="2400" dirty="0">
                <a:solidFill>
                  <a:schemeClr val="tx1">
                    <a:lumMod val="65000"/>
                    <a:lumOff val="35000"/>
                  </a:schemeClr>
                </a:solidFill>
                <a:ea typeface="Times New Roman" panose="02020603050405020304" pitchFamily="18" charset="0"/>
              </a:rPr>
              <a:t>BAS</a:t>
            </a:r>
            <a:r>
              <a:rPr lang="en-US" sz="2400" dirty="0" smtClean="0">
                <a:solidFill>
                  <a:schemeClr val="tx1">
                    <a:lumMod val="65000"/>
                    <a:lumOff val="35000"/>
                  </a:schemeClr>
                </a:solidFill>
                <a:ea typeface="Times New Roman" panose="02020603050405020304" pitchFamily="18" charset="0"/>
              </a:rPr>
              <a:t>)</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Cash Drawdown Projection and Leveraged Funding form</a:t>
            </a:r>
            <a:endParaRPr lang="en-US" sz="2400" b="1"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4119797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6" y="782103"/>
            <a:ext cx="10753059" cy="1015663"/>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What is needed to submit a subaward application?</a:t>
            </a:r>
          </a:p>
          <a:p>
            <a:r>
              <a:rPr lang="en-US" sz="2800" dirty="0" smtClean="0">
                <a:solidFill>
                  <a:schemeClr val="tx1">
                    <a:lumMod val="65000"/>
                    <a:lumOff val="35000"/>
                  </a:schemeClr>
                </a:solidFill>
                <a:ea typeface="Times New Roman" panose="02020603050405020304" pitchFamily="18" charset="0"/>
                <a:hlinkClick r:id="rId3"/>
              </a:rPr>
              <a:t>https</a:t>
            </a:r>
            <a:r>
              <a:rPr lang="en-US" sz="2800" dirty="0">
                <a:solidFill>
                  <a:schemeClr val="tx1">
                    <a:lumMod val="65000"/>
                    <a:lumOff val="35000"/>
                  </a:schemeClr>
                </a:solidFill>
                <a:ea typeface="Times New Roman" panose="02020603050405020304" pitchFamily="18" charset="0"/>
                <a:hlinkClick r:id="rId3"/>
              </a:rPr>
              <a:t>://</a:t>
            </a:r>
            <a:r>
              <a:rPr lang="en-US" sz="2800" dirty="0" smtClean="0">
                <a:solidFill>
                  <a:schemeClr val="tx1">
                    <a:lumMod val="65000"/>
                    <a:lumOff val="35000"/>
                  </a:schemeClr>
                </a:solidFill>
                <a:ea typeface="Times New Roman" panose="02020603050405020304" pitchFamily="18" charset="0"/>
                <a:hlinkClick r:id="rId3"/>
              </a:rPr>
              <a:t>www.gulfconsortium.org/grant-resources</a:t>
            </a:r>
            <a:r>
              <a:rPr lang="en-US" sz="2800" dirty="0" smtClean="0">
                <a:solidFill>
                  <a:schemeClr val="tx1">
                    <a:lumMod val="65000"/>
                    <a:lumOff val="35000"/>
                  </a:schemeClr>
                </a:solidFill>
                <a:ea typeface="Times New Roman" panose="02020603050405020304" pitchFamily="18" charset="0"/>
              </a:rPr>
              <a:t> </a:t>
            </a:r>
          </a:p>
        </p:txBody>
      </p:sp>
      <p:pic>
        <p:nvPicPr>
          <p:cNvPr id="2" name="Picture 1"/>
          <p:cNvPicPr>
            <a:picLocks noChangeAspect="1"/>
          </p:cNvPicPr>
          <p:nvPr/>
        </p:nvPicPr>
        <p:blipFill>
          <a:blip r:embed="rId4"/>
          <a:stretch>
            <a:fillRect/>
          </a:stretch>
        </p:blipFill>
        <p:spPr>
          <a:xfrm>
            <a:off x="1276350" y="2712232"/>
            <a:ext cx="8333641" cy="3723017"/>
          </a:xfrm>
          <a:prstGeom prst="rect">
            <a:avLst/>
          </a:prstGeom>
        </p:spPr>
      </p:pic>
      <p:sp>
        <p:nvSpPr>
          <p:cNvPr id="3" name="Rectangle 2"/>
          <p:cNvSpPr/>
          <p:nvPr/>
        </p:nvSpPr>
        <p:spPr>
          <a:xfrm>
            <a:off x="1206012" y="2127457"/>
            <a:ext cx="3763210" cy="584775"/>
          </a:xfrm>
          <a:prstGeom prst="rect">
            <a:avLst/>
          </a:prstGeom>
        </p:spPr>
        <p:txBody>
          <a:bodyPr wrap="none">
            <a:spAutoFit/>
          </a:bodyPr>
          <a:lstStyle/>
          <a:p>
            <a:r>
              <a:rPr lang="en-US" sz="3200" b="1" dirty="0" smtClean="0">
                <a:solidFill>
                  <a:schemeClr val="tx1">
                    <a:lumMod val="65000"/>
                    <a:lumOff val="35000"/>
                  </a:schemeClr>
                </a:solidFill>
                <a:ea typeface="Times New Roman" panose="02020603050405020304" pitchFamily="18" charset="0"/>
              </a:rPr>
              <a:t>Please use templates</a:t>
            </a:r>
            <a:endParaRPr lang="en-US" sz="3200" b="1"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2038130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6" y="910119"/>
            <a:ext cx="11143457" cy="1015663"/>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Environmental Compliance</a:t>
            </a:r>
            <a:endParaRPr lang="en-US" sz="3200" b="1"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endParaRPr lang="en-US" sz="2800" dirty="0">
              <a:solidFill>
                <a:schemeClr val="tx1">
                  <a:lumMod val="65000"/>
                  <a:lumOff val="35000"/>
                </a:schemeClr>
              </a:solidFill>
              <a:ea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803729175"/>
              </p:ext>
            </p:extLst>
          </p:nvPr>
        </p:nvGraphicFramePr>
        <p:xfrm>
          <a:off x="374467" y="1482118"/>
          <a:ext cx="10502080" cy="5224272"/>
        </p:xfrm>
        <a:graphic>
          <a:graphicData uri="http://schemas.openxmlformats.org/drawingml/2006/table">
            <a:tbl>
              <a:tblPr firstRow="1" firstCol="1" bandRow="1">
                <a:tableStyleId>{F5AB1C69-6EDB-4FF4-983F-18BD219EF322}</a:tableStyleId>
              </a:tblPr>
              <a:tblGrid>
                <a:gridCol w="4200832">
                  <a:extLst>
                    <a:ext uri="{9D8B030D-6E8A-4147-A177-3AD203B41FA5}">
                      <a16:colId xmlns:a16="http://schemas.microsoft.com/office/drawing/2014/main" val="2168298011"/>
                    </a:ext>
                  </a:extLst>
                </a:gridCol>
                <a:gridCol w="2625520">
                  <a:extLst>
                    <a:ext uri="{9D8B030D-6E8A-4147-A177-3AD203B41FA5}">
                      <a16:colId xmlns:a16="http://schemas.microsoft.com/office/drawing/2014/main" val="3772388177"/>
                    </a:ext>
                  </a:extLst>
                </a:gridCol>
                <a:gridCol w="3675728">
                  <a:extLst>
                    <a:ext uri="{9D8B030D-6E8A-4147-A177-3AD203B41FA5}">
                      <a16:colId xmlns:a16="http://schemas.microsoft.com/office/drawing/2014/main" val="1467090456"/>
                    </a:ext>
                  </a:extLst>
                </a:gridCol>
              </a:tblGrid>
              <a:tr h="0">
                <a:tc>
                  <a:txBody>
                    <a:bodyPr/>
                    <a:lstStyle/>
                    <a:p>
                      <a:pPr marL="0" marR="0">
                        <a:lnSpc>
                          <a:spcPct val="115000"/>
                        </a:lnSpc>
                        <a:spcBef>
                          <a:spcPts val="0"/>
                        </a:spcBef>
                        <a:spcAft>
                          <a:spcPts val="0"/>
                        </a:spcAft>
                      </a:pPr>
                      <a:r>
                        <a:rPr lang="en-US" sz="1600" dirty="0">
                          <a:effectLst/>
                        </a:rPr>
                        <a:t>Environmental Requirement</a:t>
                      </a: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Has the requirement been addressed?</a:t>
                      </a: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Compliance Notes (e.g., status of application, permit number, etc.)</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4694314"/>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National Environmental Policy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994108021"/>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Endangered Species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173994398"/>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National Historic Preservation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912250922"/>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Magnuson-Stevens Act (Essential Fish Habitat)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442989533"/>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Fish and Wildlife Coordination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858461905"/>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Coastal Zone Management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8281519"/>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Coastal Barrier Resources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 </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001819728"/>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Farmland Protection Policy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985740417"/>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Clean Water Act Section 404</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627600254"/>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Clean Water Act Section 401</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413106457"/>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River and Harbors Act Section 10</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 </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594995763"/>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Marine Protection, Research and Sanctuaries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787381427"/>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Marine Mammal Protection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456130007"/>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National Marine Sanctuaries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 </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515111556"/>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Migratory Bird Treaty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58645013"/>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Bald and Golden Eagle Protection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482106078"/>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Clean Air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 </a:t>
                      </a:r>
                    </a:p>
                  </a:txBody>
                  <a:tcPr marL="68580" marR="68580" marT="0" marB="0"/>
                </a:tc>
                <a:tc>
                  <a:txBody>
                    <a:bodyPr/>
                    <a:lstStyle/>
                    <a:p>
                      <a:pPr marL="0" marR="0" algn="ctr">
                        <a:lnSpc>
                          <a:spcPct val="107000"/>
                        </a:lnSpc>
                        <a:spcBef>
                          <a:spcPts val="0"/>
                        </a:spcBef>
                        <a:spcAft>
                          <a:spcPts val="800"/>
                        </a:spcAft>
                      </a:pPr>
                      <a:r>
                        <a:rPr lang="en-US" sz="1400" i="1" dirty="0">
                          <a:effectLst/>
                          <a:latin typeface="Calibri" panose="020F0502020204030204" pitchFamily="34" charset="0"/>
                          <a:ea typeface="Calibri" panose="020F0502020204030204" pitchFamily="34" charset="0"/>
                        </a:rPr>
                        <a:t> </a:t>
                      </a:r>
                      <a:endParaRPr lang="en-US" sz="14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764747793"/>
                  </a:ext>
                </a:extLst>
              </a:tr>
            </a:tbl>
          </a:graphicData>
        </a:graphic>
      </p:graphicFrame>
    </p:spTree>
    <p:extLst>
      <p:ext uri="{BB962C8B-B14F-4D97-AF65-F5344CB8AC3E}">
        <p14:creationId xmlns:p14="http://schemas.microsoft.com/office/powerpoint/2010/main" val="2622107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7" y="910119"/>
            <a:ext cx="10655484" cy="4031873"/>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Environmental Compliance</a:t>
            </a:r>
            <a:endParaRPr lang="en-US" sz="3200" b="1"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“For </a:t>
            </a:r>
            <a:r>
              <a:rPr lang="en-US" sz="2800" b="1" dirty="0">
                <a:solidFill>
                  <a:schemeClr val="tx1">
                    <a:lumMod val="65000"/>
                    <a:lumOff val="35000"/>
                  </a:schemeClr>
                </a:solidFill>
                <a:ea typeface="Times New Roman" panose="02020603050405020304" pitchFamily="18" charset="0"/>
              </a:rPr>
              <a:t>activities that involve only planning </a:t>
            </a:r>
            <a:r>
              <a:rPr lang="en-US" sz="2800" dirty="0">
                <a:solidFill>
                  <a:schemeClr val="tx1">
                    <a:lumMod val="65000"/>
                    <a:lumOff val="35000"/>
                  </a:schemeClr>
                </a:solidFill>
                <a:ea typeface="Times New Roman" panose="02020603050405020304" pitchFamily="18" charset="0"/>
              </a:rPr>
              <a:t>(with no implementation funding), the sponsor should </a:t>
            </a:r>
            <a:r>
              <a:rPr lang="en-US" sz="2800" b="1" dirty="0">
                <a:solidFill>
                  <a:schemeClr val="tx1">
                    <a:lumMod val="65000"/>
                    <a:lumOff val="35000"/>
                  </a:schemeClr>
                </a:solidFill>
                <a:ea typeface="Times New Roman" panose="02020603050405020304" pitchFamily="18" charset="0"/>
              </a:rPr>
              <a:t>normally check “N/A” </a:t>
            </a:r>
            <a:r>
              <a:rPr lang="en-US" sz="2800" dirty="0">
                <a:solidFill>
                  <a:schemeClr val="tx1">
                    <a:lumMod val="65000"/>
                    <a:lumOff val="35000"/>
                  </a:schemeClr>
                </a:solidFill>
                <a:ea typeface="Times New Roman" panose="02020603050405020304" pitchFamily="18" charset="0"/>
              </a:rPr>
              <a:t>for the laws listed below.   However, there may be instances where a component of a planning activity may trigger one or more laws, for example engineering and design including geotechnical sampling requiring a CWA Section 404 permit</a:t>
            </a:r>
            <a:r>
              <a:rPr lang="en-US" sz="2800" dirty="0" smtClean="0">
                <a:solidFill>
                  <a:schemeClr val="tx1">
                    <a:lumMod val="65000"/>
                    <a:lumOff val="35000"/>
                  </a:schemeClr>
                </a:solidFill>
                <a:ea typeface="Times New Roman" panose="02020603050405020304" pitchFamily="18" charset="0"/>
              </a:rPr>
              <a:t>.”</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Interagency group being established to ensure Environmental Compliance is handled efficiently</a:t>
            </a:r>
            <a:endParaRPr lang="en-US" sz="2800"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1707801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Separation of effort, milestones, funds</a:t>
            </a:r>
            <a:endParaRPr lang="en-US" sz="2800" dirty="0">
              <a:solidFill>
                <a:schemeClr val="tx1">
                  <a:lumMod val="65000"/>
                  <a:lumOff val="35000"/>
                </a:schemeClr>
              </a:solidFill>
            </a:endParaRPr>
          </a:p>
        </p:txBody>
      </p:sp>
      <p:sp>
        <p:nvSpPr>
          <p:cNvPr id="26" name="Rectangle 25"/>
          <p:cNvSpPr/>
          <p:nvPr/>
        </p:nvSpPr>
        <p:spPr>
          <a:xfrm>
            <a:off x="374466" y="910119"/>
            <a:ext cx="11319303" cy="2739211"/>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Council needs to see what exactly the Pot 3 funds will accomplish</a:t>
            </a:r>
            <a:endParaRPr lang="en-US" sz="3200" b="1" dirty="0" smtClean="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“we can’t pay for half a bridge”</a:t>
            </a:r>
            <a:endParaRPr lang="en-US" sz="2800" dirty="0" smtClean="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Need narrative to provide some separation (geographic or % complete or other) between what leverage funds achieve and what Pot 3 funds achieve</a:t>
            </a:r>
          </a:p>
          <a:p>
            <a:pPr marL="457200" indent="-457200">
              <a:buFont typeface="Arial" panose="020B0604020202020204" pitchFamily="34" charset="0"/>
              <a:buChar char="•"/>
            </a:pPr>
            <a:endParaRPr lang="en-US" sz="2800"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2992457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6" y="910119"/>
            <a:ext cx="11143457" cy="1446550"/>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Leveraged funding source information</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See template (NEW) </a:t>
            </a:r>
            <a:r>
              <a:rPr lang="en-US" sz="2800" dirty="0">
                <a:solidFill>
                  <a:schemeClr val="tx1">
                    <a:lumMod val="65000"/>
                    <a:lumOff val="35000"/>
                  </a:schemeClr>
                </a:solidFill>
                <a:ea typeface="Times New Roman" panose="02020603050405020304" pitchFamily="18" charset="0"/>
                <a:hlinkClick r:id="rId3"/>
              </a:rPr>
              <a:t>https://www.gulfconsortium.org/grant-resources</a:t>
            </a:r>
            <a:r>
              <a:rPr lang="en-US" sz="2800" dirty="0">
                <a:solidFill>
                  <a:schemeClr val="tx1">
                    <a:lumMod val="65000"/>
                    <a:lumOff val="35000"/>
                  </a:schemeClr>
                </a:solidFill>
                <a:ea typeface="Times New Roman" panose="02020603050405020304" pitchFamily="18" charset="0"/>
              </a:rPr>
              <a:t> </a:t>
            </a:r>
            <a:endParaRPr lang="en-US" sz="2800" dirty="0" smtClean="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a:solidFill>
                  <a:schemeClr val="tx1">
                    <a:lumMod val="65000"/>
                    <a:lumOff val="35000"/>
                  </a:schemeClr>
                </a:solidFill>
                <a:ea typeface="Times New Roman" panose="02020603050405020304" pitchFamily="18" charset="0"/>
              </a:rPr>
              <a:t>“Cash drawdown and Leveraged </a:t>
            </a:r>
            <a:r>
              <a:rPr lang="en-US" sz="2800" dirty="0" smtClean="0">
                <a:solidFill>
                  <a:schemeClr val="tx1">
                    <a:lumMod val="65000"/>
                    <a:lumOff val="35000"/>
                  </a:schemeClr>
                </a:solidFill>
                <a:ea typeface="Times New Roman" panose="02020603050405020304" pitchFamily="18" charset="0"/>
              </a:rPr>
              <a:t>Funding”</a:t>
            </a:r>
            <a:endParaRPr lang="en-US" sz="2800" dirty="0">
              <a:solidFill>
                <a:schemeClr val="tx1">
                  <a:lumMod val="65000"/>
                  <a:lumOff val="35000"/>
                </a:schemeClr>
              </a:solidFill>
              <a:ea typeface="Times New Roman" panose="02020603050405020304" pitchFamily="18" charset="0"/>
            </a:endParaRPr>
          </a:p>
        </p:txBody>
      </p:sp>
      <p:pic>
        <p:nvPicPr>
          <p:cNvPr id="2" name="Picture 1"/>
          <p:cNvPicPr>
            <a:picLocks noChangeAspect="1"/>
          </p:cNvPicPr>
          <p:nvPr/>
        </p:nvPicPr>
        <p:blipFill>
          <a:blip r:embed="rId4"/>
          <a:stretch>
            <a:fillRect/>
          </a:stretch>
        </p:blipFill>
        <p:spPr>
          <a:xfrm>
            <a:off x="800100" y="2356669"/>
            <a:ext cx="10896600" cy="3686175"/>
          </a:xfrm>
          <a:prstGeom prst="rect">
            <a:avLst/>
          </a:prstGeom>
        </p:spPr>
      </p:pic>
    </p:spTree>
    <p:extLst>
      <p:ext uri="{BB962C8B-B14F-4D97-AF65-F5344CB8AC3E}">
        <p14:creationId xmlns:p14="http://schemas.microsoft.com/office/powerpoint/2010/main" val="209724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6" y="910119"/>
            <a:ext cx="11143457" cy="5755422"/>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Leveraged funding </a:t>
            </a:r>
            <a:r>
              <a:rPr lang="en-US" sz="3200" b="1" dirty="0" smtClean="0">
                <a:solidFill>
                  <a:schemeClr val="tx1">
                    <a:lumMod val="65000"/>
                    <a:lumOff val="35000"/>
                  </a:schemeClr>
                </a:solidFill>
                <a:ea typeface="Times New Roman" panose="02020603050405020304" pitchFamily="18" charset="0"/>
              </a:rPr>
              <a:t>type – 3 choices:</a:t>
            </a:r>
            <a:endParaRPr lang="en-US" sz="3200" b="1" dirty="0" smtClean="0">
              <a:solidFill>
                <a:schemeClr val="tx1">
                  <a:lumMod val="65000"/>
                  <a:lumOff val="35000"/>
                </a:schemeClr>
              </a:solidFill>
              <a:ea typeface="Times New Roman" panose="02020603050405020304" pitchFamily="18" charset="0"/>
            </a:endParaRPr>
          </a:p>
          <a:p>
            <a:r>
              <a:rPr lang="en-US" sz="2800" b="1" dirty="0" smtClean="0">
                <a:solidFill>
                  <a:schemeClr val="tx1">
                    <a:lumMod val="65000"/>
                    <a:lumOff val="35000"/>
                  </a:schemeClr>
                </a:solidFill>
                <a:ea typeface="Times New Roman" panose="02020603050405020304" pitchFamily="18" charset="0"/>
              </a:rPr>
              <a:t>Most complicated (multiple agencies reviewing application)</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Co-Funding</a:t>
            </a:r>
            <a:r>
              <a:rPr lang="en-US" sz="2800" dirty="0">
                <a:solidFill>
                  <a:schemeClr val="tx1">
                    <a:lumMod val="65000"/>
                    <a:lumOff val="35000"/>
                  </a:schemeClr>
                </a:solidFill>
                <a:ea typeface="Times New Roman" panose="02020603050405020304" pitchFamily="18" charset="0"/>
              </a:rPr>
              <a:t>: Costs will be shared across funding from two or more sources. The leveraged funding from all sources is required in order to achieve the project or program objectives</a:t>
            </a:r>
            <a:r>
              <a:rPr lang="en-US" sz="2800" dirty="0" smtClean="0">
                <a:solidFill>
                  <a:schemeClr val="tx1">
                    <a:lumMod val="65000"/>
                    <a:lumOff val="35000"/>
                  </a:schemeClr>
                </a:solidFill>
                <a:ea typeface="Times New Roman" panose="02020603050405020304" pitchFamily="18" charset="0"/>
              </a:rPr>
              <a:t>.</a:t>
            </a:r>
          </a:p>
          <a:p>
            <a:pPr marL="457200" indent="-457200">
              <a:buFont typeface="Arial" panose="020B0604020202020204" pitchFamily="34" charset="0"/>
              <a:buChar char="•"/>
            </a:pPr>
            <a:endParaRPr lang="en-US" sz="2800" dirty="0" smtClean="0">
              <a:solidFill>
                <a:schemeClr val="tx1">
                  <a:lumMod val="65000"/>
                  <a:lumOff val="35000"/>
                </a:schemeClr>
              </a:solidFill>
              <a:ea typeface="Times New Roman" panose="02020603050405020304" pitchFamily="18" charset="0"/>
            </a:endParaRPr>
          </a:p>
          <a:p>
            <a:r>
              <a:rPr lang="en-US" sz="2800" b="1" dirty="0" smtClean="0">
                <a:solidFill>
                  <a:schemeClr val="tx1">
                    <a:lumMod val="65000"/>
                    <a:lumOff val="35000"/>
                  </a:schemeClr>
                </a:solidFill>
                <a:ea typeface="Times New Roman" panose="02020603050405020304" pitchFamily="18" charset="0"/>
              </a:rPr>
              <a:t>Simpler</a:t>
            </a:r>
            <a:endParaRPr lang="en-US" sz="2800" b="1"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Adjoining</a:t>
            </a:r>
            <a:r>
              <a:rPr lang="en-US" sz="2800" dirty="0">
                <a:solidFill>
                  <a:schemeClr val="tx1">
                    <a:lumMod val="65000"/>
                    <a:lumOff val="35000"/>
                  </a:schemeClr>
                </a:solidFill>
                <a:ea typeface="Times New Roman" panose="02020603050405020304" pitchFamily="18" charset="0"/>
              </a:rPr>
              <a:t>: Activities are proposed in a location that adjoins another existing or proposed project. Geographic proximity is key to this type of leveraging.</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Builds </a:t>
            </a:r>
            <a:r>
              <a:rPr lang="en-US" sz="2800" dirty="0">
                <a:solidFill>
                  <a:schemeClr val="tx1">
                    <a:lumMod val="65000"/>
                    <a:lumOff val="35000"/>
                  </a:schemeClr>
                </a:solidFill>
                <a:ea typeface="Times New Roman" panose="02020603050405020304" pitchFamily="18" charset="0"/>
              </a:rPr>
              <a:t>on Other Work: The project builds upon activities completed as part of other projects or programs but is not captured by either of the other two types of leveraging</a:t>
            </a:r>
            <a:r>
              <a:rPr lang="en-US" sz="2800" dirty="0" smtClean="0">
                <a:solidFill>
                  <a:schemeClr val="tx1">
                    <a:lumMod val="65000"/>
                    <a:lumOff val="35000"/>
                  </a:schemeClr>
                </a:solidFill>
                <a:ea typeface="Times New Roman" panose="02020603050405020304" pitchFamily="18" charset="0"/>
              </a:rPr>
              <a:t>.</a:t>
            </a:r>
            <a:endParaRPr lang="en-US" sz="2800"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3581555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2045</TotalTime>
  <Words>1410</Words>
  <Application>Microsoft Office PowerPoint</Application>
  <PresentationFormat>Widescreen</PresentationFormat>
  <Paragraphs>195</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Courier New</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Dourte</dc:creator>
  <cp:lastModifiedBy>Daniel Dourte</cp:lastModifiedBy>
  <cp:revision>130</cp:revision>
  <dcterms:created xsi:type="dcterms:W3CDTF">2018-11-08T18:34:48Z</dcterms:created>
  <dcterms:modified xsi:type="dcterms:W3CDTF">2019-02-27T14:46:59Z</dcterms:modified>
</cp:coreProperties>
</file>