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74" r:id="rId4"/>
    <p:sldId id="288" r:id="rId5"/>
    <p:sldId id="314" r:id="rId6"/>
    <p:sldId id="317" r:id="rId7"/>
    <p:sldId id="307" r:id="rId8"/>
    <p:sldId id="315" r:id="rId9"/>
    <p:sldId id="316" r:id="rId10"/>
    <p:sldId id="319" r:id="rId11"/>
    <p:sldId id="318" r:id="rId12"/>
    <p:sldId id="324" r:id="rId13"/>
    <p:sldId id="309" r:id="rId14"/>
    <p:sldId id="272" r:id="rId15"/>
    <p:sldId id="325" r:id="rId16"/>
    <p:sldId id="311" r:id="rId17"/>
    <p:sldId id="312" r:id="rId18"/>
    <p:sldId id="313" r:id="rId19"/>
    <p:sldId id="320" r:id="rId20"/>
    <p:sldId id="322" r:id="rId21"/>
    <p:sldId id="323" r:id="rId22"/>
    <p:sldId id="273"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lerie Seidel" initials="VS" lastIdx="1" clrIdx="0">
    <p:extLst>
      <p:ext uri="{19B8F6BF-5375-455C-9EA6-DF929625EA0E}">
        <p15:presenceInfo xmlns:p15="http://schemas.microsoft.com/office/powerpoint/2012/main" userId="S-1-5-21-2804871194-733073845-2504263008-11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1A9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2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0FE79D-334A-427F-97D0-0398F8A465A0}"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394918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FE79D-334A-427F-97D0-0398F8A465A0}"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223635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FE79D-334A-427F-97D0-0398F8A465A0}"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166710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FE79D-334A-427F-97D0-0398F8A465A0}"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422039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10FE79D-334A-427F-97D0-0398F8A465A0}"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2270202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0FE79D-334A-427F-97D0-0398F8A465A0}"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364407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0FE79D-334A-427F-97D0-0398F8A465A0}" type="datetimeFigureOut">
              <a:rPr lang="en-US" smtClean="0"/>
              <a:t>6/12/2019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3663422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0FE79D-334A-427F-97D0-0398F8A465A0}" type="datetimeFigureOut">
              <a:rPr lang="en-US" smtClean="0"/>
              <a:t>6/12/2019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365377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FE79D-334A-427F-97D0-0398F8A465A0}" type="datetimeFigureOut">
              <a:rPr lang="en-US" smtClean="0"/>
              <a:t>6/12/2019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31707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0FE79D-334A-427F-97D0-0398F8A465A0}"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299610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0FE79D-334A-427F-97D0-0398F8A465A0}"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08CE8-A28E-4875-B25D-BBD9ADA78B43}" type="slidenum">
              <a:rPr lang="en-US" smtClean="0"/>
              <a:t>‹#›</a:t>
            </a:fld>
            <a:endParaRPr lang="en-US"/>
          </a:p>
        </p:txBody>
      </p:sp>
    </p:spTree>
    <p:extLst>
      <p:ext uri="{BB962C8B-B14F-4D97-AF65-F5344CB8AC3E}">
        <p14:creationId xmlns:p14="http://schemas.microsoft.com/office/powerpoint/2010/main" val="123143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FE79D-334A-427F-97D0-0398F8A465A0}" type="datetimeFigureOut">
              <a:rPr lang="en-US" smtClean="0"/>
              <a:t>6/12/2019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08CE8-A28E-4875-B25D-BBD9ADA78B43}" type="slidenum">
              <a:rPr lang="en-US" smtClean="0"/>
              <a:t>‹#›</a:t>
            </a:fld>
            <a:endParaRPr lang="en-US"/>
          </a:p>
        </p:txBody>
      </p:sp>
    </p:spTree>
    <p:extLst>
      <p:ext uri="{BB962C8B-B14F-4D97-AF65-F5344CB8AC3E}">
        <p14:creationId xmlns:p14="http://schemas.microsoft.com/office/powerpoint/2010/main" val="1990038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lobal.gotomeeting.com/join/785710869"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tel:+13127573119,,785710869"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ulfconsortium.org/grant-resourc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atavisual.balmoralgroup.us/GulfConsortiumProject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ebportalapp.com/sp/gulfconsortium_sep_projec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gulfconsortium.org/grant-resources"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drive.google.com/drive/folders/1aELD3bw5M0TqJ2QoghS8EfyguhyqxECb"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ebportalapp.com/sp/gulfconsortium_sep_project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ebportalapp.com/sp/gulfconsortium_sep_projects"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hyperlink" Target="https://webportalapp.com/sp/gulfconsortium_sep_projects"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ulfconsortium.org/grant-resourc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ogle.com/url?sa=t&amp;rct=j&amp;q=&amp;esrc=s&amp;source=web&amp;cd=1&amp;ved=2ahUKEwjGw5mLjNDiAhUSm1kKHZHbB8UQFjAAegQIARAC&amp;url=https%3A%2F%2Fhome.treasury.gov%2Fsystem%2Ffiles%2F216%2FFederalRegisternotice31CFRpart34administrativecosts4-3-19.pdf&amp;usg=AOvVaw2tPCDh8ViJNT3wusBECmO_"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ddourte@balmoralgroup.u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datavisual.balmoralgroup.us/GulfConsortiumProjects" TargetMode="Externa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hyperlink" Target="https://www.gulfconsortium.org/grant-resourc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ulfconsortium.org/grant-resources"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gulfconsortium.org/grant-resourc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dourte@balmoralgroup.u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4429126" y="0"/>
            <a:ext cx="7160281" cy="6858000"/>
          </a:xfrm>
          <a:prstGeom prst="rect">
            <a:avLst/>
          </a:prstGeom>
        </p:spPr>
      </p:pic>
      <p:sp>
        <p:nvSpPr>
          <p:cNvPr id="3" name="Subtitle 2"/>
          <p:cNvSpPr>
            <a:spLocks noGrp="1"/>
          </p:cNvSpPr>
          <p:nvPr>
            <p:ph type="subTitle" idx="1"/>
          </p:nvPr>
        </p:nvSpPr>
        <p:spPr>
          <a:xfrm>
            <a:off x="335571" y="3521871"/>
            <a:ext cx="7366492" cy="3213037"/>
          </a:xfrm>
        </p:spPr>
        <p:txBody>
          <a:bodyPr>
            <a:noAutofit/>
          </a:bodyPr>
          <a:lstStyle/>
          <a:p>
            <a:pPr algn="l">
              <a:lnSpc>
                <a:spcPct val="120000"/>
              </a:lnSpc>
            </a:pPr>
            <a:r>
              <a:rPr lang="en-US" sz="2800" b="1" dirty="0" smtClean="0">
                <a:solidFill>
                  <a:schemeClr val="tx1">
                    <a:lumMod val="65000"/>
                    <a:lumOff val="35000"/>
                  </a:schemeClr>
                </a:solidFill>
              </a:rPr>
              <a:t>SEP Project Implementation – updates and Q&amp;A</a:t>
            </a:r>
          </a:p>
          <a:p>
            <a:pPr algn="l">
              <a:lnSpc>
                <a:spcPct val="120000"/>
              </a:lnSpc>
            </a:pPr>
            <a:r>
              <a:rPr lang="en-US" sz="2800" b="1" dirty="0" smtClean="0">
                <a:solidFill>
                  <a:schemeClr val="tx1">
                    <a:lumMod val="65000"/>
                    <a:lumOff val="35000"/>
                  </a:schemeClr>
                </a:solidFill>
              </a:rPr>
              <a:t>June 13, 2019 – GoToMeeting</a:t>
            </a:r>
          </a:p>
          <a:p>
            <a:pPr algn="l">
              <a:lnSpc>
                <a:spcPct val="120000"/>
              </a:lnSpc>
            </a:pPr>
            <a:r>
              <a:rPr lang="en-US" sz="2000" b="1" dirty="0"/>
              <a:t>Please join my meeting from your computer, tablet or smartphone. </a:t>
            </a:r>
            <a:r>
              <a:rPr lang="en-US" sz="2000" dirty="0"/>
              <a:t/>
            </a:r>
            <a:br>
              <a:rPr lang="en-US" sz="2000" dirty="0"/>
            </a:br>
            <a:r>
              <a:rPr lang="en-US" sz="2000" u="sng" dirty="0">
                <a:hlinkClick r:id="rId3"/>
              </a:rPr>
              <a:t>https://global.gotomeeting.com/join/785710869</a:t>
            </a:r>
            <a:r>
              <a:rPr lang="en-US" sz="2000" dirty="0"/>
              <a:t> </a:t>
            </a:r>
            <a:br>
              <a:rPr lang="en-US" sz="2000" dirty="0"/>
            </a:br>
            <a:r>
              <a:rPr lang="en-US" sz="2000" b="1" dirty="0" smtClean="0"/>
              <a:t>You </a:t>
            </a:r>
            <a:r>
              <a:rPr lang="en-US" sz="2000" b="1" dirty="0"/>
              <a:t>can also dial in using your phone. </a:t>
            </a:r>
            <a:r>
              <a:rPr lang="en-US" sz="2000" dirty="0"/>
              <a:t/>
            </a:r>
            <a:br>
              <a:rPr lang="en-US" sz="2000" dirty="0"/>
            </a:br>
            <a:r>
              <a:rPr lang="en-US" sz="2000" dirty="0"/>
              <a:t>United States: </a:t>
            </a:r>
            <a:r>
              <a:rPr lang="en-US" sz="2000" u="sng" dirty="0">
                <a:hlinkClick r:id="rId4"/>
              </a:rPr>
              <a:t>+1 (312) 757-3119</a:t>
            </a:r>
            <a:r>
              <a:rPr lang="en-US" sz="2000" dirty="0"/>
              <a:t> </a:t>
            </a:r>
            <a:br>
              <a:rPr lang="en-US" sz="2000" dirty="0"/>
            </a:br>
            <a:r>
              <a:rPr lang="en-US" sz="2000" b="1" dirty="0" smtClean="0"/>
              <a:t>Access </a:t>
            </a:r>
            <a:r>
              <a:rPr lang="en-US" sz="2000" b="1" dirty="0"/>
              <a:t>Code: 785-710-869 </a:t>
            </a:r>
            <a:endParaRPr lang="en-US" b="1" dirty="0">
              <a:solidFill>
                <a:schemeClr val="tx1">
                  <a:lumMod val="65000"/>
                  <a:lumOff val="35000"/>
                </a:schemeClr>
              </a:solidFill>
            </a:endParaRP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9078" y="1734720"/>
            <a:ext cx="3986541" cy="1694280"/>
          </a:xfrm>
          <a:prstGeom prst="rect">
            <a:avLst/>
          </a:prstGeom>
        </p:spPr>
      </p:pic>
    </p:spTree>
    <p:extLst>
      <p:ext uri="{BB962C8B-B14F-4D97-AF65-F5344CB8AC3E}">
        <p14:creationId xmlns:p14="http://schemas.microsoft.com/office/powerpoint/2010/main" val="2692053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Subrecipient agreements</a:t>
            </a:r>
            <a:endParaRPr lang="en-US" sz="2800" dirty="0">
              <a:solidFill>
                <a:schemeClr val="tx1">
                  <a:lumMod val="65000"/>
                  <a:lumOff val="35000"/>
                </a:schemeClr>
              </a:solidFill>
            </a:endParaRPr>
          </a:p>
        </p:txBody>
      </p:sp>
      <p:sp>
        <p:nvSpPr>
          <p:cNvPr id="26" name="Rectangle 25"/>
          <p:cNvSpPr/>
          <p:nvPr/>
        </p:nvSpPr>
        <p:spPr>
          <a:xfrm>
            <a:off x="374466" y="910119"/>
            <a:ext cx="11143457" cy="5570756"/>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Some comments so far…</a:t>
            </a:r>
            <a:endParaRPr lang="en-US" sz="3200" b="1" dirty="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b="1" dirty="0" smtClean="0">
                <a:solidFill>
                  <a:schemeClr val="tx1">
                    <a:lumMod val="65000"/>
                    <a:lumOff val="35000"/>
                  </a:schemeClr>
                </a:solidFill>
                <a:ea typeface="Times New Roman" panose="02020603050405020304" pitchFamily="18" charset="0"/>
              </a:rPr>
              <a:t>Reporting</a:t>
            </a:r>
            <a:r>
              <a:rPr lang="en-US" sz="2800" dirty="0" smtClean="0">
                <a:solidFill>
                  <a:schemeClr val="tx1">
                    <a:lumMod val="65000"/>
                    <a:lumOff val="35000"/>
                  </a:schemeClr>
                </a:solidFill>
                <a:ea typeface="Times New Roman" panose="02020603050405020304" pitchFamily="18" charset="0"/>
              </a:rPr>
              <a:t> (Section 7)</a:t>
            </a:r>
          </a:p>
          <a:p>
            <a:pPr marL="914400" lvl="1" indent="-45720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Within 20 days of twice-annual reporting deadline (Mar 31 and Sep 30 OR Jun 30 and Dec 31); Consortium </a:t>
            </a:r>
            <a:r>
              <a:rPr lang="en-US" sz="2400" dirty="0">
                <a:solidFill>
                  <a:schemeClr val="tx1">
                    <a:lumMod val="65000"/>
                    <a:lumOff val="35000"/>
                  </a:schemeClr>
                </a:solidFill>
                <a:ea typeface="Times New Roman" panose="02020603050405020304" pitchFamily="18" charset="0"/>
              </a:rPr>
              <a:t>has 30 </a:t>
            </a:r>
            <a:r>
              <a:rPr lang="en-US" sz="2400" dirty="0" smtClean="0">
                <a:solidFill>
                  <a:schemeClr val="tx1">
                    <a:lumMod val="65000"/>
                    <a:lumOff val="35000"/>
                  </a:schemeClr>
                </a:solidFill>
                <a:ea typeface="Times New Roman" panose="02020603050405020304" pitchFamily="18" charset="0"/>
              </a:rPr>
              <a:t>days (allows for 10 days for Consortium)</a:t>
            </a:r>
          </a:p>
          <a:p>
            <a:pPr marL="914400" lvl="1" indent="-45720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Within 45 days of end of project; Consortium has 90 days (allows for 45 days for Consortium)</a:t>
            </a:r>
          </a:p>
          <a:p>
            <a:pPr marL="914400" lvl="1" indent="-457200">
              <a:buFont typeface="Arial" panose="020B0604020202020204" pitchFamily="34" charset="0"/>
              <a:buChar char="•"/>
            </a:pPr>
            <a:endParaRPr lang="en-US" sz="24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b="1" dirty="0" smtClean="0">
                <a:solidFill>
                  <a:schemeClr val="tx1">
                    <a:lumMod val="65000"/>
                    <a:lumOff val="35000"/>
                  </a:schemeClr>
                </a:solidFill>
                <a:ea typeface="Times New Roman" panose="02020603050405020304" pitchFamily="18" charset="0"/>
              </a:rPr>
              <a:t>Payment requests </a:t>
            </a:r>
            <a:r>
              <a:rPr lang="en-US" sz="2800" dirty="0" smtClean="0">
                <a:solidFill>
                  <a:schemeClr val="tx1">
                    <a:lumMod val="65000"/>
                    <a:lumOff val="35000"/>
                  </a:schemeClr>
                </a:solidFill>
                <a:ea typeface="Times New Roman" panose="02020603050405020304" pitchFamily="18" charset="0"/>
              </a:rPr>
              <a:t>(Section 4 and Section 5); </a:t>
            </a:r>
          </a:p>
          <a:p>
            <a:pPr marL="914400" lvl="1" indent="-45720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will likely shorten the Consortium’s review times to ensure payments can be made within 45 days</a:t>
            </a:r>
          </a:p>
          <a:p>
            <a:pPr marL="914400" lvl="1" indent="-45720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30 days for final payment request (after end of agreement); Consortium has 90 days</a:t>
            </a:r>
          </a:p>
          <a:p>
            <a:pPr marL="914400" lvl="1" indent="-457200">
              <a:buFont typeface="Arial" panose="020B0604020202020204" pitchFamily="34" charset="0"/>
              <a:buChar char="•"/>
            </a:pPr>
            <a:endParaRPr lang="en-US" sz="2400" dirty="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Other comments for Legal to address…</a:t>
            </a:r>
            <a:endParaRPr lang="en-US" sz="2800" dirty="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1914497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Post-award reporting</a:t>
            </a:r>
            <a:endParaRPr lang="en-US" sz="2800" dirty="0">
              <a:solidFill>
                <a:schemeClr val="tx1">
                  <a:lumMod val="65000"/>
                  <a:lumOff val="35000"/>
                </a:schemeClr>
              </a:solidFill>
            </a:endParaRPr>
          </a:p>
        </p:txBody>
      </p:sp>
      <p:sp>
        <p:nvSpPr>
          <p:cNvPr id="26" name="Rectangle 25"/>
          <p:cNvSpPr/>
          <p:nvPr/>
        </p:nvSpPr>
        <p:spPr>
          <a:xfrm>
            <a:off x="374466" y="910119"/>
            <a:ext cx="11143457" cy="3847207"/>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Twice each year (financial and performance reports)</a:t>
            </a:r>
            <a:endParaRPr lang="en-US" sz="3200" b="1" dirty="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See example forms at </a:t>
            </a:r>
            <a:r>
              <a:rPr lang="en-US" sz="2800" dirty="0" smtClean="0">
                <a:solidFill>
                  <a:schemeClr val="tx1">
                    <a:lumMod val="65000"/>
                    <a:lumOff val="35000"/>
                  </a:schemeClr>
                </a:solidFill>
                <a:ea typeface="Times New Roman" panose="02020603050405020304" pitchFamily="18" charset="0"/>
                <a:hlinkClick r:id="rId3"/>
              </a:rPr>
              <a:t>https://www.gulfconsortium.org/grant-resources</a:t>
            </a:r>
            <a:r>
              <a:rPr lang="en-US" sz="2800" dirty="0">
                <a:solidFill>
                  <a:schemeClr val="tx1">
                    <a:lumMod val="65000"/>
                    <a:lumOff val="35000"/>
                  </a:schemeClr>
                </a:solidFill>
                <a:ea typeface="Times New Roman" panose="02020603050405020304" pitchFamily="18" charset="0"/>
              </a:rPr>
              <a:t> bottom of page “Example Semi-Annual Report and Payment </a:t>
            </a:r>
            <a:r>
              <a:rPr lang="en-US" sz="2800" dirty="0" smtClean="0">
                <a:solidFill>
                  <a:schemeClr val="tx1">
                    <a:lumMod val="65000"/>
                    <a:lumOff val="35000"/>
                  </a:schemeClr>
                </a:solidFill>
                <a:ea typeface="Times New Roman" panose="02020603050405020304" pitchFamily="18" charset="0"/>
              </a:rPr>
              <a:t>Request”</a:t>
            </a:r>
          </a:p>
          <a:p>
            <a:r>
              <a:rPr lang="en-US" sz="2800" dirty="0" smtClean="0">
                <a:solidFill>
                  <a:schemeClr val="tx1">
                    <a:lumMod val="65000"/>
                    <a:lumOff val="35000"/>
                  </a:schemeClr>
                </a:solidFill>
                <a:ea typeface="Times New Roman" panose="02020603050405020304" pitchFamily="18" charset="0"/>
              </a:rPr>
              <a:t> </a:t>
            </a:r>
            <a:endParaRPr lang="en-US" sz="2800" dirty="0">
              <a:solidFill>
                <a:schemeClr val="tx1">
                  <a:lumMod val="65000"/>
                  <a:lumOff val="35000"/>
                </a:schemeClr>
              </a:solidFill>
              <a:ea typeface="Times New Roman" panose="02020603050405020304" pitchFamily="18" charset="0"/>
            </a:endParaRP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Combined financial and performance report form</a:t>
            </a:r>
          </a:p>
          <a:p>
            <a:pPr marL="1428750" lvl="2" indent="-5143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Form SF-PPR </a:t>
            </a:r>
            <a:r>
              <a:rPr lang="en-US" sz="2400" dirty="0">
                <a:solidFill>
                  <a:schemeClr val="tx1">
                    <a:lumMod val="65000"/>
                    <a:lumOff val="35000"/>
                  </a:schemeClr>
                </a:solidFill>
                <a:ea typeface="Times New Roman" panose="02020603050405020304" pitchFamily="18" charset="0"/>
              </a:rPr>
              <a:t>“Performance Progress Report</a:t>
            </a:r>
            <a:r>
              <a:rPr lang="en-US" sz="2400" dirty="0" smtClean="0">
                <a:solidFill>
                  <a:schemeClr val="tx1">
                    <a:lumMod val="65000"/>
                    <a:lumOff val="35000"/>
                  </a:schemeClr>
                </a:solidFill>
                <a:ea typeface="Times New Roman" panose="02020603050405020304" pitchFamily="18" charset="0"/>
              </a:rPr>
              <a:t>” is basis of performance report form</a:t>
            </a:r>
          </a:p>
          <a:p>
            <a:pPr marL="1428750" lvl="2" indent="-5143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Form SF-425 “Federal </a:t>
            </a:r>
            <a:r>
              <a:rPr lang="en-US" sz="2400" dirty="0">
                <a:solidFill>
                  <a:schemeClr val="tx1">
                    <a:lumMod val="65000"/>
                    <a:lumOff val="35000"/>
                  </a:schemeClr>
                </a:solidFill>
                <a:ea typeface="Times New Roman" panose="02020603050405020304" pitchFamily="18" charset="0"/>
              </a:rPr>
              <a:t>Financial Report” </a:t>
            </a:r>
            <a:r>
              <a:rPr lang="en-US" sz="2400" dirty="0" smtClean="0">
                <a:solidFill>
                  <a:schemeClr val="tx1">
                    <a:lumMod val="65000"/>
                    <a:lumOff val="35000"/>
                  </a:schemeClr>
                </a:solidFill>
                <a:ea typeface="Times New Roman" panose="02020603050405020304" pitchFamily="18" charset="0"/>
              </a:rPr>
              <a:t>is basis of financial report form</a:t>
            </a: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Payment request form</a:t>
            </a:r>
          </a:p>
        </p:txBody>
      </p:sp>
    </p:spTree>
    <p:extLst>
      <p:ext uri="{BB962C8B-B14F-4D97-AF65-F5344CB8AC3E}">
        <p14:creationId xmlns:p14="http://schemas.microsoft.com/office/powerpoint/2010/main" val="2181824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Post-award reporting</a:t>
            </a:r>
            <a:endParaRPr lang="en-US" sz="2800" dirty="0">
              <a:solidFill>
                <a:schemeClr val="tx1">
                  <a:lumMod val="65000"/>
                  <a:lumOff val="35000"/>
                </a:schemeClr>
              </a:solidFill>
            </a:endParaRPr>
          </a:p>
        </p:txBody>
      </p:sp>
      <p:sp>
        <p:nvSpPr>
          <p:cNvPr id="26" name="Rectangle 25"/>
          <p:cNvSpPr/>
          <p:nvPr/>
        </p:nvSpPr>
        <p:spPr>
          <a:xfrm>
            <a:off x="374466" y="910119"/>
            <a:ext cx="11143457" cy="584775"/>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Payment requests</a:t>
            </a:r>
            <a:endParaRPr lang="en-US" sz="3200" b="1" dirty="0">
              <a:solidFill>
                <a:schemeClr val="tx1">
                  <a:lumMod val="65000"/>
                  <a:lumOff val="35000"/>
                </a:schemeClr>
              </a:solidFill>
              <a:ea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3921369" y="809461"/>
            <a:ext cx="2312377" cy="6016895"/>
          </a:xfrm>
          <a:prstGeom prst="rect">
            <a:avLst/>
          </a:prstGeom>
        </p:spPr>
      </p:pic>
    </p:spTree>
    <p:extLst>
      <p:ext uri="{BB962C8B-B14F-4D97-AF65-F5344CB8AC3E}">
        <p14:creationId xmlns:p14="http://schemas.microsoft.com/office/powerpoint/2010/main" val="3978532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upcoming applications</a:t>
            </a:r>
            <a:endParaRPr lang="en-US" sz="2800" dirty="0">
              <a:solidFill>
                <a:schemeClr val="tx1">
                  <a:lumMod val="65000"/>
                  <a:lumOff val="35000"/>
                </a:schemeClr>
              </a:solidFill>
            </a:endParaRPr>
          </a:p>
        </p:txBody>
      </p:sp>
      <p:sp>
        <p:nvSpPr>
          <p:cNvPr id="26" name="Rectangle 25"/>
          <p:cNvSpPr/>
          <p:nvPr/>
        </p:nvSpPr>
        <p:spPr>
          <a:xfrm>
            <a:off x="374466" y="910119"/>
            <a:ext cx="10818142" cy="4524315"/>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Next suggested date to submit applications by: 8/16/2019</a:t>
            </a:r>
          </a:p>
          <a:p>
            <a:pPr marL="457200" indent="-457200">
              <a:buFont typeface="Arial" panose="020B0604020202020204" pitchFamily="34" charset="0"/>
              <a:buChar char="•"/>
            </a:pPr>
            <a:r>
              <a:rPr lang="en-US" sz="3200" dirty="0" smtClean="0">
                <a:solidFill>
                  <a:schemeClr val="tx1">
                    <a:lumMod val="65000"/>
                    <a:lumOff val="35000"/>
                  </a:schemeClr>
                </a:solidFill>
                <a:ea typeface="Times New Roman" panose="02020603050405020304" pitchFamily="18" charset="0"/>
              </a:rPr>
              <a:t>Don’t need to wait until then</a:t>
            </a:r>
            <a:r>
              <a:rPr lang="en-US" sz="3200" dirty="0">
                <a:solidFill>
                  <a:schemeClr val="tx1">
                    <a:lumMod val="65000"/>
                    <a:lumOff val="35000"/>
                  </a:schemeClr>
                </a:solidFill>
                <a:ea typeface="Times New Roman" panose="02020603050405020304" pitchFamily="18" charset="0"/>
              </a:rPr>
              <a:t> </a:t>
            </a:r>
            <a:r>
              <a:rPr lang="en-US" sz="3200" dirty="0" smtClean="0">
                <a:solidFill>
                  <a:schemeClr val="tx1">
                    <a:lumMod val="65000"/>
                    <a:lumOff val="35000"/>
                  </a:schemeClr>
                </a:solidFill>
                <a:ea typeface="Times New Roman" panose="02020603050405020304" pitchFamily="18" charset="0"/>
              </a:rPr>
              <a:t>– submit whenever you’re ready</a:t>
            </a:r>
          </a:p>
          <a:p>
            <a:pPr marL="457200" indent="-457200">
              <a:buFont typeface="Arial" panose="020B0604020202020204" pitchFamily="34" charset="0"/>
              <a:buChar char="•"/>
            </a:pPr>
            <a:endParaRPr lang="en-US" sz="32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3200" b="1" dirty="0" smtClean="0">
                <a:solidFill>
                  <a:schemeClr val="tx1">
                    <a:lumMod val="65000"/>
                    <a:lumOff val="35000"/>
                  </a:schemeClr>
                </a:solidFill>
                <a:ea typeface="Times New Roman" panose="02020603050405020304" pitchFamily="18" charset="0"/>
              </a:rPr>
              <a:t>What portions of projects can proceed?  </a:t>
            </a:r>
            <a:r>
              <a:rPr lang="en-US" sz="3200" dirty="0" smtClean="0">
                <a:solidFill>
                  <a:schemeClr val="tx1">
                    <a:lumMod val="65000"/>
                    <a:lumOff val="35000"/>
                  </a:schemeClr>
                </a:solidFill>
                <a:ea typeface="Times New Roman" panose="02020603050405020304" pitchFamily="18" charset="0"/>
              </a:rPr>
              <a:t>Anything with a  2019 or 2020 start date in the SEP… see </a:t>
            </a:r>
            <a:r>
              <a:rPr lang="en-US" sz="3200" dirty="0">
                <a:hlinkClick r:id="rId3"/>
              </a:rPr>
              <a:t>http://datavisual.balmoralgroup.us/GulfConsortiumProjects</a:t>
            </a:r>
            <a:r>
              <a:rPr lang="en-US" sz="3200" dirty="0"/>
              <a:t> </a:t>
            </a:r>
            <a:r>
              <a:rPr lang="en-US" sz="3200" dirty="0" smtClean="0">
                <a:solidFill>
                  <a:schemeClr val="tx1">
                    <a:lumMod val="65000"/>
                    <a:lumOff val="35000"/>
                  </a:schemeClr>
                </a:solidFill>
              </a:rPr>
              <a:t>and </a:t>
            </a:r>
            <a:r>
              <a:rPr lang="en-US" sz="3200" b="1" dirty="0" smtClean="0">
                <a:solidFill>
                  <a:schemeClr val="tx1">
                    <a:lumMod val="65000"/>
                    <a:lumOff val="35000"/>
                  </a:schemeClr>
                </a:solidFill>
              </a:rPr>
              <a:t>ask us for help or suggestions</a:t>
            </a:r>
            <a:endParaRPr lang="en-US" sz="3200" b="1"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endParaRPr lang="en-US" sz="3200" dirty="0" smtClean="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3354980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26" name="Rectangle 25"/>
          <p:cNvSpPr/>
          <p:nvPr/>
        </p:nvSpPr>
        <p:spPr>
          <a:xfrm>
            <a:off x="374466" y="910119"/>
            <a:ext cx="11661643" cy="584775"/>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How to submit a subaward application? NEW grants mgmt. system</a:t>
            </a:r>
          </a:p>
        </p:txBody>
      </p:sp>
      <p:pic>
        <p:nvPicPr>
          <p:cNvPr id="6" name="Picture 5"/>
          <p:cNvPicPr>
            <a:picLocks noChangeAspect="1"/>
          </p:cNvPicPr>
          <p:nvPr/>
        </p:nvPicPr>
        <p:blipFill>
          <a:blip r:embed="rId3"/>
          <a:stretch>
            <a:fillRect/>
          </a:stretch>
        </p:blipFill>
        <p:spPr>
          <a:xfrm>
            <a:off x="443644" y="1422435"/>
            <a:ext cx="8867409" cy="5420126"/>
          </a:xfrm>
          <a:prstGeom prst="rect">
            <a:avLst/>
          </a:prstGeom>
        </p:spPr>
      </p:pic>
      <p:sp>
        <p:nvSpPr>
          <p:cNvPr id="5" name="Rectangle 4"/>
          <p:cNvSpPr/>
          <p:nvPr/>
        </p:nvSpPr>
        <p:spPr>
          <a:xfrm>
            <a:off x="4094832" y="1501585"/>
            <a:ext cx="7941277" cy="461665"/>
          </a:xfrm>
          <a:prstGeom prst="rect">
            <a:avLst/>
          </a:prstGeom>
        </p:spPr>
        <p:txBody>
          <a:bodyPr wrap="none">
            <a:spAutoFit/>
          </a:bodyPr>
          <a:lstStyle/>
          <a:p>
            <a:r>
              <a:rPr lang="en-US" sz="2400" b="1" dirty="0">
                <a:hlinkClick r:id="rId4"/>
              </a:rPr>
              <a:t>https://</a:t>
            </a:r>
            <a:r>
              <a:rPr lang="en-US" sz="2400" b="1" dirty="0" smtClean="0">
                <a:hlinkClick r:id="rId4"/>
              </a:rPr>
              <a:t>webportalapp.com/sp/gulfconsortium_sep_projects</a:t>
            </a:r>
            <a:r>
              <a:rPr lang="en-US" sz="2400" b="1" dirty="0" smtClean="0"/>
              <a:t> </a:t>
            </a:r>
            <a:endParaRPr lang="en-US" sz="2400" b="1" dirty="0"/>
          </a:p>
        </p:txBody>
      </p:sp>
      <p:sp>
        <p:nvSpPr>
          <p:cNvPr id="12" name="Rectangle 11"/>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upcoming applications</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8419721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26" name="Rectangle 25"/>
          <p:cNvSpPr/>
          <p:nvPr/>
        </p:nvSpPr>
        <p:spPr>
          <a:xfrm>
            <a:off x="374466" y="910119"/>
            <a:ext cx="11661643" cy="2431435"/>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Start with templates</a:t>
            </a:r>
          </a:p>
          <a:p>
            <a:r>
              <a:rPr lang="en-US" sz="3200" dirty="0">
                <a:solidFill>
                  <a:schemeClr val="tx1">
                    <a:lumMod val="65000"/>
                    <a:lumOff val="35000"/>
                  </a:schemeClr>
                </a:solidFill>
                <a:ea typeface="Times New Roman" panose="02020603050405020304" pitchFamily="18" charset="0"/>
                <a:hlinkClick r:id="rId3"/>
              </a:rPr>
              <a:t>https://www.gulfconsortium.org/grant-resources</a:t>
            </a:r>
            <a:r>
              <a:rPr lang="en-US" sz="3200" dirty="0">
                <a:solidFill>
                  <a:schemeClr val="tx1">
                    <a:lumMod val="65000"/>
                    <a:lumOff val="35000"/>
                  </a:schemeClr>
                </a:solidFill>
                <a:ea typeface="Times New Roman" panose="02020603050405020304" pitchFamily="18" charset="0"/>
              </a:rPr>
              <a:t> </a:t>
            </a:r>
          </a:p>
          <a:p>
            <a:endParaRPr lang="en-US" sz="3200" b="1" dirty="0" smtClean="0">
              <a:solidFill>
                <a:schemeClr val="tx1">
                  <a:lumMod val="65000"/>
                  <a:lumOff val="35000"/>
                </a:schemeClr>
              </a:solidFill>
              <a:ea typeface="Times New Roman" panose="02020603050405020304" pitchFamily="18" charset="0"/>
            </a:endParaRPr>
          </a:p>
          <a:p>
            <a:r>
              <a:rPr lang="en-US" sz="3200" b="1" dirty="0" smtClean="0">
                <a:solidFill>
                  <a:schemeClr val="tx1">
                    <a:lumMod val="65000"/>
                    <a:lumOff val="35000"/>
                  </a:schemeClr>
                </a:solidFill>
                <a:ea typeface="Times New Roman" panose="02020603050405020304" pitchFamily="18" charset="0"/>
              </a:rPr>
              <a:t>See example materials </a:t>
            </a:r>
          </a:p>
          <a:p>
            <a:r>
              <a:rPr lang="en-US" sz="2400" dirty="0" smtClean="0">
                <a:solidFill>
                  <a:schemeClr val="tx1">
                    <a:lumMod val="65000"/>
                    <a:lumOff val="35000"/>
                  </a:schemeClr>
                </a:solidFill>
                <a:ea typeface="Times New Roman" panose="02020603050405020304" pitchFamily="18" charset="0"/>
                <a:hlinkClick r:id="rId4"/>
              </a:rPr>
              <a:t>https</a:t>
            </a:r>
            <a:r>
              <a:rPr lang="en-US" sz="2400" dirty="0">
                <a:solidFill>
                  <a:schemeClr val="tx1">
                    <a:lumMod val="65000"/>
                    <a:lumOff val="35000"/>
                  </a:schemeClr>
                </a:solidFill>
                <a:ea typeface="Times New Roman" panose="02020603050405020304" pitchFamily="18" charset="0"/>
                <a:hlinkClick r:id="rId4"/>
              </a:rPr>
              <a:t>://</a:t>
            </a:r>
            <a:r>
              <a:rPr lang="en-US" sz="2400" dirty="0" smtClean="0">
                <a:solidFill>
                  <a:schemeClr val="tx1">
                    <a:lumMod val="65000"/>
                    <a:lumOff val="35000"/>
                  </a:schemeClr>
                </a:solidFill>
                <a:ea typeface="Times New Roman" panose="02020603050405020304" pitchFamily="18" charset="0"/>
                <a:hlinkClick r:id="rId4"/>
              </a:rPr>
              <a:t>drive.google.com/drive/folders/1aELD3bw5M0TqJ2QoghS8EfyguhyqxECb</a:t>
            </a:r>
            <a:r>
              <a:rPr lang="en-US" sz="2400" dirty="0" smtClean="0">
                <a:solidFill>
                  <a:schemeClr val="tx1">
                    <a:lumMod val="65000"/>
                    <a:lumOff val="35000"/>
                  </a:schemeClr>
                </a:solidFill>
                <a:ea typeface="Times New Roman" panose="02020603050405020304" pitchFamily="18" charset="0"/>
              </a:rPr>
              <a:t> </a:t>
            </a:r>
            <a:endParaRPr lang="en-US" sz="2400" dirty="0">
              <a:solidFill>
                <a:schemeClr val="tx1">
                  <a:lumMod val="65000"/>
                  <a:lumOff val="35000"/>
                </a:schemeClr>
              </a:solidFill>
              <a:ea typeface="Times New Roman" panose="02020603050405020304" pitchFamily="18" charset="0"/>
            </a:endParaRPr>
          </a:p>
        </p:txBody>
      </p:sp>
      <p:sp>
        <p:nvSpPr>
          <p:cNvPr id="8" name="Rectangle 7"/>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upcoming applications</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3311386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26" name="Rectangle 25"/>
          <p:cNvSpPr/>
          <p:nvPr/>
        </p:nvSpPr>
        <p:spPr>
          <a:xfrm>
            <a:off x="374466" y="910119"/>
            <a:ext cx="11661643" cy="3908762"/>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How to submit a subaward application? NEW grants mgmt. system</a:t>
            </a:r>
          </a:p>
          <a:p>
            <a:endParaRPr lang="en-US" sz="3200" b="1" dirty="0" smtClean="0">
              <a:solidFill>
                <a:schemeClr val="tx1">
                  <a:lumMod val="65000"/>
                  <a:lumOff val="35000"/>
                </a:schemeClr>
              </a:solidFill>
              <a:ea typeface="Times New Roman" panose="02020603050405020304" pitchFamily="18" charset="0"/>
            </a:endParaRPr>
          </a:p>
          <a:p>
            <a:endParaRPr lang="en-US" sz="3200" b="1" dirty="0" smtClean="0">
              <a:solidFill>
                <a:schemeClr val="tx1">
                  <a:lumMod val="65000"/>
                  <a:lumOff val="35000"/>
                </a:schemeClr>
              </a:solidFill>
              <a:ea typeface="Times New Roman" panose="02020603050405020304" pitchFamily="18" charset="0"/>
            </a:endParaRPr>
          </a:p>
          <a:p>
            <a:pPr marL="514350" indent="-514350">
              <a:buAutoNum type="arabicParenR"/>
            </a:pPr>
            <a:r>
              <a:rPr lang="en-US" sz="3200" dirty="0" smtClean="0">
                <a:solidFill>
                  <a:schemeClr val="tx1">
                    <a:lumMod val="65000"/>
                    <a:lumOff val="35000"/>
                  </a:schemeClr>
                </a:solidFill>
                <a:ea typeface="Times New Roman" panose="02020603050405020304" pitchFamily="18" charset="0"/>
              </a:rPr>
              <a:t>Make a profile</a:t>
            </a:r>
          </a:p>
          <a:p>
            <a:pPr marL="514350" indent="-514350">
              <a:buAutoNum type="arabicParenR"/>
            </a:pPr>
            <a:r>
              <a:rPr lang="en-US" sz="3200" dirty="0" smtClean="0">
                <a:solidFill>
                  <a:schemeClr val="tx1">
                    <a:lumMod val="65000"/>
                    <a:lumOff val="35000"/>
                  </a:schemeClr>
                </a:solidFill>
                <a:ea typeface="Times New Roman" panose="02020603050405020304" pitchFamily="18" charset="0"/>
              </a:rPr>
              <a:t>Add an application</a:t>
            </a:r>
          </a:p>
          <a:p>
            <a:pPr marL="514350" indent="-514350">
              <a:buAutoNum type="arabicParenR"/>
            </a:pPr>
            <a:r>
              <a:rPr lang="en-US" sz="3200" dirty="0" smtClean="0">
                <a:solidFill>
                  <a:schemeClr val="tx1">
                    <a:lumMod val="65000"/>
                    <a:lumOff val="35000"/>
                  </a:schemeClr>
                </a:solidFill>
                <a:ea typeface="Times New Roman" panose="02020603050405020304" pitchFamily="18" charset="0"/>
              </a:rPr>
              <a:t>Fill out and submit an application </a:t>
            </a:r>
          </a:p>
          <a:p>
            <a:pPr marL="971550" lvl="1" indent="-5143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Use templates locally or on your servers to make complete application attachments before submittal (budget, budget narrative, etc.)</a:t>
            </a:r>
          </a:p>
        </p:txBody>
      </p:sp>
      <p:sp>
        <p:nvSpPr>
          <p:cNvPr id="5" name="Rectangle 4"/>
          <p:cNvSpPr/>
          <p:nvPr/>
        </p:nvSpPr>
        <p:spPr>
          <a:xfrm>
            <a:off x="4094832" y="1501585"/>
            <a:ext cx="7941277" cy="461665"/>
          </a:xfrm>
          <a:prstGeom prst="rect">
            <a:avLst/>
          </a:prstGeom>
        </p:spPr>
        <p:txBody>
          <a:bodyPr wrap="none">
            <a:spAutoFit/>
          </a:bodyPr>
          <a:lstStyle/>
          <a:p>
            <a:r>
              <a:rPr lang="en-US" sz="2400" b="1" dirty="0">
                <a:hlinkClick r:id="rId3"/>
              </a:rPr>
              <a:t>https://</a:t>
            </a:r>
            <a:r>
              <a:rPr lang="en-US" sz="2400" b="1" dirty="0" smtClean="0">
                <a:hlinkClick r:id="rId3"/>
              </a:rPr>
              <a:t>webportalapp.com/sp/gulfconsortium_sep_projects</a:t>
            </a:r>
            <a:r>
              <a:rPr lang="en-US" sz="2400" b="1" dirty="0" smtClean="0"/>
              <a:t> </a:t>
            </a:r>
            <a:endParaRPr lang="en-US" sz="2400" b="1" dirty="0"/>
          </a:p>
        </p:txBody>
      </p:sp>
      <p:sp>
        <p:nvSpPr>
          <p:cNvPr id="8" name="Rectangle 7"/>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upcoming applications</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817749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26" name="Rectangle 25"/>
          <p:cNvSpPr/>
          <p:nvPr/>
        </p:nvSpPr>
        <p:spPr>
          <a:xfrm>
            <a:off x="374466" y="910119"/>
            <a:ext cx="11661643" cy="1077218"/>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How to submit a subaward application? NEW grants mgmt. system</a:t>
            </a:r>
          </a:p>
          <a:p>
            <a:endParaRPr lang="en-US" sz="3200" b="1" dirty="0" smtClean="0">
              <a:solidFill>
                <a:schemeClr val="tx1">
                  <a:lumMod val="65000"/>
                  <a:lumOff val="35000"/>
                </a:schemeClr>
              </a:solidFill>
              <a:ea typeface="Times New Roman" panose="02020603050405020304" pitchFamily="18" charset="0"/>
            </a:endParaRPr>
          </a:p>
        </p:txBody>
      </p:sp>
      <p:sp>
        <p:nvSpPr>
          <p:cNvPr id="5" name="Rectangle 4"/>
          <p:cNvSpPr/>
          <p:nvPr/>
        </p:nvSpPr>
        <p:spPr>
          <a:xfrm>
            <a:off x="4094832" y="1501585"/>
            <a:ext cx="7941277" cy="461665"/>
          </a:xfrm>
          <a:prstGeom prst="rect">
            <a:avLst/>
          </a:prstGeom>
        </p:spPr>
        <p:txBody>
          <a:bodyPr wrap="none">
            <a:spAutoFit/>
          </a:bodyPr>
          <a:lstStyle/>
          <a:p>
            <a:r>
              <a:rPr lang="en-US" sz="2400" b="1" dirty="0">
                <a:hlinkClick r:id="rId3"/>
              </a:rPr>
              <a:t>https://</a:t>
            </a:r>
            <a:r>
              <a:rPr lang="en-US" sz="2400" b="1" dirty="0" smtClean="0">
                <a:hlinkClick r:id="rId3"/>
              </a:rPr>
              <a:t>webportalapp.com/sp/gulfconsortium_sep_projects</a:t>
            </a:r>
            <a:r>
              <a:rPr lang="en-US" sz="2400" b="1" dirty="0" smtClean="0"/>
              <a:t> </a:t>
            </a:r>
            <a:endParaRPr lang="en-US" sz="2400" b="1" dirty="0"/>
          </a:p>
        </p:txBody>
      </p:sp>
      <p:sp>
        <p:nvSpPr>
          <p:cNvPr id="12" name="Rectangle 11"/>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upcoming applications</a:t>
            </a:r>
            <a:endParaRPr lang="en-US" sz="2800" dirty="0">
              <a:solidFill>
                <a:schemeClr val="tx1">
                  <a:lumMod val="65000"/>
                  <a:lumOff val="35000"/>
                </a:schemeClr>
              </a:solidFill>
            </a:endParaRPr>
          </a:p>
        </p:txBody>
      </p:sp>
      <p:pic>
        <p:nvPicPr>
          <p:cNvPr id="3" name="Picture 2"/>
          <p:cNvPicPr>
            <a:picLocks noChangeAspect="1"/>
          </p:cNvPicPr>
          <p:nvPr/>
        </p:nvPicPr>
        <p:blipFill>
          <a:blip r:embed="rId4"/>
          <a:stretch>
            <a:fillRect/>
          </a:stretch>
        </p:blipFill>
        <p:spPr>
          <a:xfrm>
            <a:off x="428625" y="2120216"/>
            <a:ext cx="11334750" cy="3943350"/>
          </a:xfrm>
          <a:prstGeom prst="rect">
            <a:avLst/>
          </a:prstGeom>
        </p:spPr>
      </p:pic>
    </p:spTree>
    <p:extLst>
      <p:ext uri="{BB962C8B-B14F-4D97-AF65-F5344CB8AC3E}">
        <p14:creationId xmlns:p14="http://schemas.microsoft.com/office/powerpoint/2010/main" val="853917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26" name="Rectangle 25"/>
          <p:cNvSpPr/>
          <p:nvPr/>
        </p:nvSpPr>
        <p:spPr>
          <a:xfrm>
            <a:off x="374466" y="910119"/>
            <a:ext cx="11661643" cy="1077218"/>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How to submit a subaward application? NEW grants mgmt. system</a:t>
            </a:r>
          </a:p>
          <a:p>
            <a:endParaRPr lang="en-US" sz="3200" b="1" dirty="0" smtClean="0">
              <a:solidFill>
                <a:schemeClr val="tx1">
                  <a:lumMod val="65000"/>
                  <a:lumOff val="35000"/>
                </a:schemeClr>
              </a:solidFill>
              <a:ea typeface="Times New Roman" panose="02020603050405020304" pitchFamily="18" charset="0"/>
            </a:endParaRPr>
          </a:p>
        </p:txBody>
      </p:sp>
      <p:sp>
        <p:nvSpPr>
          <p:cNvPr id="5" name="Rectangle 4"/>
          <p:cNvSpPr/>
          <p:nvPr/>
        </p:nvSpPr>
        <p:spPr>
          <a:xfrm>
            <a:off x="4094832" y="1501585"/>
            <a:ext cx="7941277" cy="461665"/>
          </a:xfrm>
          <a:prstGeom prst="rect">
            <a:avLst/>
          </a:prstGeom>
        </p:spPr>
        <p:txBody>
          <a:bodyPr wrap="none">
            <a:spAutoFit/>
          </a:bodyPr>
          <a:lstStyle/>
          <a:p>
            <a:r>
              <a:rPr lang="en-US" sz="2400" b="1" dirty="0">
                <a:hlinkClick r:id="rId3"/>
              </a:rPr>
              <a:t>https://</a:t>
            </a:r>
            <a:r>
              <a:rPr lang="en-US" sz="2400" b="1" dirty="0" smtClean="0">
                <a:hlinkClick r:id="rId3"/>
              </a:rPr>
              <a:t>webportalapp.com/sp/gulfconsortium_sep_projects</a:t>
            </a:r>
            <a:r>
              <a:rPr lang="en-US" sz="2400" b="1" dirty="0" smtClean="0"/>
              <a:t> </a:t>
            </a:r>
            <a:endParaRPr lang="en-US" sz="2400" b="1" dirty="0"/>
          </a:p>
        </p:txBody>
      </p:sp>
      <p:pic>
        <p:nvPicPr>
          <p:cNvPr id="3" name="Picture 2"/>
          <p:cNvPicPr>
            <a:picLocks noChangeAspect="1"/>
          </p:cNvPicPr>
          <p:nvPr/>
        </p:nvPicPr>
        <p:blipFill>
          <a:blip r:embed="rId4"/>
          <a:stretch>
            <a:fillRect/>
          </a:stretch>
        </p:blipFill>
        <p:spPr>
          <a:xfrm>
            <a:off x="619125" y="1564022"/>
            <a:ext cx="11172825" cy="1600200"/>
          </a:xfrm>
          <a:prstGeom prst="rect">
            <a:avLst/>
          </a:prstGeom>
        </p:spPr>
      </p:pic>
      <p:pic>
        <p:nvPicPr>
          <p:cNvPr id="6" name="Picture 5"/>
          <p:cNvPicPr>
            <a:picLocks noChangeAspect="1"/>
          </p:cNvPicPr>
          <p:nvPr/>
        </p:nvPicPr>
        <p:blipFill>
          <a:blip r:embed="rId5"/>
          <a:stretch>
            <a:fillRect/>
          </a:stretch>
        </p:blipFill>
        <p:spPr>
          <a:xfrm>
            <a:off x="1920369" y="3226659"/>
            <a:ext cx="10069218" cy="3529920"/>
          </a:xfrm>
          <a:prstGeom prst="rect">
            <a:avLst/>
          </a:prstGeom>
        </p:spPr>
      </p:pic>
      <p:sp>
        <p:nvSpPr>
          <p:cNvPr id="7" name="Rectangle 6"/>
          <p:cNvSpPr/>
          <p:nvPr/>
        </p:nvSpPr>
        <p:spPr>
          <a:xfrm>
            <a:off x="137160" y="3226659"/>
            <a:ext cx="1783209" cy="1754326"/>
          </a:xfrm>
          <a:prstGeom prst="rect">
            <a:avLst/>
          </a:prstGeom>
        </p:spPr>
        <p:txBody>
          <a:bodyPr wrap="square">
            <a:spAutoFit/>
          </a:bodyPr>
          <a:lstStyle/>
          <a:p>
            <a:r>
              <a:rPr lang="en-US" b="1" dirty="0" smtClean="0">
                <a:solidFill>
                  <a:schemeClr val="tx1">
                    <a:lumMod val="65000"/>
                    <a:lumOff val="35000"/>
                  </a:schemeClr>
                </a:solidFill>
                <a:ea typeface="Times New Roman" panose="02020603050405020304" pitchFamily="18" charset="0"/>
              </a:rPr>
              <a:t>On homepage, can always see status of all applications associated with your profile</a:t>
            </a:r>
            <a:endParaRPr lang="en-US" dirty="0"/>
          </a:p>
        </p:txBody>
      </p:sp>
      <p:sp>
        <p:nvSpPr>
          <p:cNvPr id="8" name="Right Arrow 7"/>
          <p:cNvSpPr/>
          <p:nvPr/>
        </p:nvSpPr>
        <p:spPr>
          <a:xfrm>
            <a:off x="255106" y="4991619"/>
            <a:ext cx="1665263" cy="747346"/>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upcoming applications</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504967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Direct Component OSA’s</a:t>
            </a:r>
            <a:endParaRPr lang="en-US" sz="2800" dirty="0">
              <a:solidFill>
                <a:schemeClr val="tx1">
                  <a:lumMod val="65000"/>
                  <a:lumOff val="35000"/>
                </a:schemeClr>
              </a:solidFill>
            </a:endParaRPr>
          </a:p>
        </p:txBody>
      </p:sp>
      <p:sp>
        <p:nvSpPr>
          <p:cNvPr id="26" name="Rectangle 25"/>
          <p:cNvSpPr/>
          <p:nvPr/>
        </p:nvSpPr>
        <p:spPr>
          <a:xfrm>
            <a:off x="374466" y="910119"/>
            <a:ext cx="10818142" cy="1569660"/>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Prepared for Treasury (due June 30?)</a:t>
            </a:r>
          </a:p>
          <a:p>
            <a:pPr marL="457200" indent="-457200">
              <a:buFont typeface="Arial" panose="020B0604020202020204" pitchFamily="34" charset="0"/>
              <a:buChar char="•"/>
            </a:pPr>
            <a:r>
              <a:rPr lang="en-US" sz="3200" dirty="0" smtClean="0">
                <a:solidFill>
                  <a:schemeClr val="tx1">
                    <a:lumMod val="65000"/>
                    <a:lumOff val="35000"/>
                  </a:schemeClr>
                </a:solidFill>
                <a:ea typeface="Times New Roman" panose="02020603050405020304" pitchFamily="18" charset="0"/>
              </a:rPr>
              <a:t>Please send us a copy</a:t>
            </a:r>
          </a:p>
          <a:p>
            <a:pPr marL="457200" indent="-457200">
              <a:buFont typeface="Arial" panose="020B0604020202020204" pitchFamily="34" charset="0"/>
              <a:buChar char="•"/>
            </a:pPr>
            <a:endParaRPr lang="en-US" sz="3200" dirty="0" smtClean="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1857493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SEP Project Implementation info session agenda</a:t>
            </a:r>
            <a:endParaRPr lang="en-US" sz="2800" dirty="0">
              <a:solidFill>
                <a:schemeClr val="tx1">
                  <a:lumMod val="65000"/>
                  <a:lumOff val="35000"/>
                </a:schemeClr>
              </a:solidFill>
            </a:endParaRPr>
          </a:p>
        </p:txBody>
      </p:sp>
      <p:sp>
        <p:nvSpPr>
          <p:cNvPr id="26" name="Rectangle 25"/>
          <p:cNvSpPr/>
          <p:nvPr/>
        </p:nvSpPr>
        <p:spPr>
          <a:xfrm>
            <a:off x="374466" y="782103"/>
            <a:ext cx="10753059" cy="3477875"/>
          </a:xfrm>
          <a:prstGeom prst="rect">
            <a:avLst/>
          </a:prstGeom>
        </p:spPr>
        <p:txBody>
          <a:bodyPr wrap="square">
            <a:spAutoFit/>
          </a:bodyPr>
          <a:lstStyle/>
          <a:p>
            <a:endParaRPr lang="en-US" sz="2800" dirty="0" smtClean="0">
              <a:solidFill>
                <a:schemeClr val="tx1">
                  <a:lumMod val="65000"/>
                  <a:lumOff val="35000"/>
                </a:schemeClr>
              </a:solidFill>
              <a:ea typeface="Times New Roman" panose="02020603050405020304" pitchFamily="18" charset="0"/>
            </a:endParaRP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Checklists</a:t>
            </a:r>
            <a:r>
              <a:rPr lang="en-US" sz="2800" dirty="0">
                <a:solidFill>
                  <a:schemeClr val="tx1">
                    <a:lumMod val="65000"/>
                    <a:lumOff val="35000"/>
                  </a:schemeClr>
                </a:solidFill>
                <a:ea typeface="Times New Roman" panose="02020603050405020304" pitchFamily="18" charset="0"/>
              </a:rPr>
              <a:t>, templates, guidance</a:t>
            </a:r>
          </a:p>
          <a:p>
            <a:pPr marL="742950" lvl="1"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hlinkClick r:id="rId3"/>
              </a:rPr>
              <a:t>https</a:t>
            </a:r>
            <a:r>
              <a:rPr lang="en-US" sz="2400" dirty="0">
                <a:solidFill>
                  <a:schemeClr val="tx1">
                    <a:lumMod val="65000"/>
                    <a:lumOff val="35000"/>
                  </a:schemeClr>
                </a:solidFill>
                <a:ea typeface="Times New Roman" panose="02020603050405020304" pitchFamily="18" charset="0"/>
                <a:hlinkClick r:id="rId3"/>
              </a:rPr>
              <a:t>://</a:t>
            </a:r>
            <a:r>
              <a:rPr lang="en-US" sz="2400" dirty="0" smtClean="0">
                <a:solidFill>
                  <a:schemeClr val="tx1">
                    <a:lumMod val="65000"/>
                    <a:lumOff val="35000"/>
                  </a:schemeClr>
                </a:solidFill>
                <a:ea typeface="Times New Roman" panose="02020603050405020304" pitchFamily="18" charset="0"/>
                <a:hlinkClick r:id="rId3"/>
              </a:rPr>
              <a:t>www.gulfconsortium.org/grant-resources</a:t>
            </a:r>
            <a:r>
              <a:rPr lang="en-US" sz="2400" dirty="0" smtClean="0">
                <a:solidFill>
                  <a:schemeClr val="tx1">
                    <a:lumMod val="65000"/>
                    <a:lumOff val="35000"/>
                  </a:schemeClr>
                </a:solidFill>
                <a:ea typeface="Times New Roman" panose="02020603050405020304" pitchFamily="18" charset="0"/>
              </a:rPr>
              <a:t> </a:t>
            </a: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Budget and Budget Narrative</a:t>
            </a: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Subrecipient Agreements</a:t>
            </a: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Subrecipient Reporting and Payment Requests</a:t>
            </a: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What applications should proceed?</a:t>
            </a: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Q&amp;A</a:t>
            </a:r>
            <a:endParaRPr lang="en-US" sz="2800" dirty="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2374302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Treasury final rule on administrative cost limits</a:t>
            </a:r>
            <a:endParaRPr lang="en-US" sz="2800" dirty="0">
              <a:solidFill>
                <a:schemeClr val="tx1">
                  <a:lumMod val="65000"/>
                  <a:lumOff val="35000"/>
                </a:schemeClr>
              </a:solidFill>
            </a:endParaRPr>
          </a:p>
        </p:txBody>
      </p:sp>
      <p:sp>
        <p:nvSpPr>
          <p:cNvPr id="26" name="Rectangle 25"/>
          <p:cNvSpPr/>
          <p:nvPr/>
        </p:nvSpPr>
        <p:spPr>
          <a:xfrm>
            <a:off x="374466" y="910119"/>
            <a:ext cx="10818142" cy="5509200"/>
          </a:xfrm>
          <a:prstGeom prst="rect">
            <a:avLst/>
          </a:prstGeom>
        </p:spPr>
        <p:txBody>
          <a:bodyPr wrap="square">
            <a:spAutoFit/>
          </a:bodyPr>
          <a:lstStyle/>
          <a:p>
            <a:r>
              <a:rPr lang="en-US" sz="2400" b="1" dirty="0">
                <a:solidFill>
                  <a:schemeClr val="bg2">
                    <a:lumMod val="25000"/>
                  </a:schemeClr>
                </a:solidFill>
              </a:rPr>
              <a:t>DEPARTMENT OF THE TREASURY</a:t>
            </a:r>
          </a:p>
          <a:p>
            <a:r>
              <a:rPr lang="en-US" sz="2400" b="1" dirty="0">
                <a:solidFill>
                  <a:schemeClr val="bg2">
                    <a:lumMod val="25000"/>
                  </a:schemeClr>
                </a:solidFill>
              </a:rPr>
              <a:t>31 CFR Part 34</a:t>
            </a:r>
          </a:p>
          <a:p>
            <a:r>
              <a:rPr lang="en-US" sz="2400" b="1" dirty="0">
                <a:solidFill>
                  <a:schemeClr val="bg2">
                    <a:lumMod val="25000"/>
                  </a:schemeClr>
                </a:solidFill>
              </a:rPr>
              <a:t>RIN 1505–AC55</a:t>
            </a:r>
          </a:p>
          <a:p>
            <a:r>
              <a:rPr lang="en-US" sz="2400" b="1" dirty="0">
                <a:solidFill>
                  <a:schemeClr val="bg2">
                    <a:lumMod val="25000"/>
                  </a:schemeClr>
                </a:solidFill>
              </a:rPr>
              <a:t>Gulf Coast Restoration Trust Fund</a:t>
            </a:r>
          </a:p>
          <a:p>
            <a:r>
              <a:rPr lang="en-US" sz="2400" b="1" dirty="0">
                <a:solidFill>
                  <a:schemeClr val="bg2">
                    <a:lumMod val="25000"/>
                  </a:schemeClr>
                </a:solidFill>
              </a:rPr>
              <a:t>AGENCY: </a:t>
            </a:r>
            <a:r>
              <a:rPr lang="en-US" sz="2400" dirty="0">
                <a:solidFill>
                  <a:schemeClr val="bg2">
                    <a:lumMod val="25000"/>
                  </a:schemeClr>
                </a:solidFill>
              </a:rPr>
              <a:t>Office of the Fiscal Assistant</a:t>
            </a:r>
          </a:p>
          <a:p>
            <a:r>
              <a:rPr lang="en-US" sz="2400" dirty="0">
                <a:solidFill>
                  <a:schemeClr val="bg2">
                    <a:lumMod val="25000"/>
                  </a:schemeClr>
                </a:solidFill>
              </a:rPr>
              <a:t>Secretary, Treasury.</a:t>
            </a:r>
          </a:p>
          <a:p>
            <a:r>
              <a:rPr lang="en-US" sz="2400" b="1" dirty="0">
                <a:solidFill>
                  <a:schemeClr val="bg2">
                    <a:lumMod val="25000"/>
                  </a:schemeClr>
                </a:solidFill>
              </a:rPr>
              <a:t>ACTION: </a:t>
            </a:r>
            <a:r>
              <a:rPr lang="en-US" sz="2400" dirty="0">
                <a:solidFill>
                  <a:schemeClr val="bg2">
                    <a:lumMod val="25000"/>
                  </a:schemeClr>
                </a:solidFill>
              </a:rPr>
              <a:t>Final </a:t>
            </a:r>
            <a:r>
              <a:rPr lang="en-US" sz="2400" dirty="0" smtClean="0">
                <a:solidFill>
                  <a:schemeClr val="bg2">
                    <a:lumMod val="25000"/>
                  </a:schemeClr>
                </a:solidFill>
              </a:rPr>
              <a:t>rule</a:t>
            </a:r>
          </a:p>
          <a:p>
            <a:endParaRPr lang="en-US" sz="2400" b="1" dirty="0" smtClean="0">
              <a:solidFill>
                <a:schemeClr val="bg2">
                  <a:lumMod val="25000"/>
                </a:schemeClr>
              </a:solidFill>
              <a:ea typeface="Times New Roman" panose="02020603050405020304" pitchFamily="18" charset="0"/>
            </a:endParaRPr>
          </a:p>
          <a:p>
            <a:pPr marL="457200" indent="-457200">
              <a:buFont typeface="Arial" panose="020B0604020202020204" pitchFamily="34" charset="0"/>
              <a:buChar char="•"/>
            </a:pPr>
            <a:r>
              <a:rPr lang="en-US" sz="3200" dirty="0" smtClean="0">
                <a:solidFill>
                  <a:schemeClr val="tx1">
                    <a:lumMod val="65000"/>
                    <a:lumOff val="35000"/>
                  </a:schemeClr>
                </a:solidFill>
                <a:ea typeface="Times New Roman" panose="02020603050405020304" pitchFamily="18" charset="0"/>
              </a:rPr>
              <a:t>Effective May 3, 2019</a:t>
            </a:r>
          </a:p>
          <a:p>
            <a:pPr marL="457200" indent="-457200">
              <a:buFont typeface="Arial" panose="020B0604020202020204" pitchFamily="34" charset="0"/>
              <a:buChar char="•"/>
            </a:pPr>
            <a:r>
              <a:rPr lang="en-US" sz="3200" dirty="0" smtClean="0">
                <a:solidFill>
                  <a:schemeClr val="tx1">
                    <a:lumMod val="65000"/>
                    <a:lumOff val="35000"/>
                  </a:schemeClr>
                </a:solidFill>
                <a:ea typeface="Times New Roman" panose="02020603050405020304" pitchFamily="18" charset="0"/>
              </a:rPr>
              <a:t>Short version: the 3% limit on non-facilities “indirect costs for administration” can be applied at an aggregate basis if desired (not just grant-by-grant)</a:t>
            </a:r>
          </a:p>
          <a:p>
            <a:pPr marL="457200" indent="-457200">
              <a:buFont typeface="Arial" panose="020B0604020202020204" pitchFamily="34" charset="0"/>
              <a:buChar char="•"/>
            </a:pPr>
            <a:r>
              <a:rPr lang="en-US" sz="3200" dirty="0" smtClean="0">
                <a:solidFill>
                  <a:schemeClr val="tx1">
                    <a:lumMod val="65000"/>
                    <a:lumOff val="35000"/>
                  </a:schemeClr>
                </a:solidFill>
                <a:ea typeface="Times New Roman" panose="02020603050405020304" pitchFamily="18" charset="0"/>
              </a:rPr>
              <a:t>Long version: </a:t>
            </a:r>
            <a:r>
              <a:rPr lang="en-US" sz="2400" b="1" dirty="0">
                <a:solidFill>
                  <a:schemeClr val="bg2">
                    <a:lumMod val="25000"/>
                  </a:schemeClr>
                </a:solidFill>
                <a:hlinkClick r:id="rId3"/>
              </a:rPr>
              <a:t>Federal Register </a:t>
            </a:r>
            <a:r>
              <a:rPr lang="en-US" sz="2400" dirty="0">
                <a:solidFill>
                  <a:schemeClr val="bg2">
                    <a:lumMod val="25000"/>
                  </a:schemeClr>
                </a:solidFill>
                <a:hlinkClick r:id="rId3"/>
              </a:rPr>
              <a:t>/ Vol. 84, No. 64 / Wednesday, April 3, 2019</a:t>
            </a:r>
            <a:endParaRPr lang="en-US" sz="4000" dirty="0" smtClean="0">
              <a:solidFill>
                <a:schemeClr val="bg2">
                  <a:lumMod val="25000"/>
                </a:schemeClr>
              </a:solidFill>
              <a:ea typeface="Times New Roman" panose="02020603050405020304" pitchFamily="18" charset="0"/>
            </a:endParaRPr>
          </a:p>
        </p:txBody>
      </p:sp>
    </p:spTree>
    <p:extLst>
      <p:ext uri="{BB962C8B-B14F-4D97-AF65-F5344CB8AC3E}">
        <p14:creationId xmlns:p14="http://schemas.microsoft.com/office/powerpoint/2010/main" val="2275301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Real Estate and Property Acquisition</a:t>
            </a:r>
            <a:endParaRPr lang="en-US" sz="2800" dirty="0">
              <a:solidFill>
                <a:schemeClr val="tx1">
                  <a:lumMod val="65000"/>
                  <a:lumOff val="35000"/>
                </a:schemeClr>
              </a:solidFill>
            </a:endParaRPr>
          </a:p>
        </p:txBody>
      </p:sp>
      <p:sp>
        <p:nvSpPr>
          <p:cNvPr id="26" name="Rectangle 25"/>
          <p:cNvSpPr/>
          <p:nvPr/>
        </p:nvSpPr>
        <p:spPr>
          <a:xfrm>
            <a:off x="374466" y="910119"/>
            <a:ext cx="10818142" cy="1384995"/>
          </a:xfrm>
          <a:prstGeom prst="rect">
            <a:avLst/>
          </a:prstGeom>
        </p:spPr>
        <p:txBody>
          <a:bodyPr wrap="square">
            <a:spAutoFit/>
          </a:bodyPr>
          <a:lstStyle/>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Anyone have </a:t>
            </a:r>
            <a:r>
              <a:rPr lang="en-US" sz="2800" dirty="0">
                <a:solidFill>
                  <a:schemeClr val="tx1">
                    <a:lumMod val="65000"/>
                    <a:lumOff val="35000"/>
                  </a:schemeClr>
                </a:solidFill>
                <a:ea typeface="Times New Roman" panose="02020603050405020304" pitchFamily="18" charset="0"/>
              </a:rPr>
              <a:t>a “Policy on Real Property Acquisition &amp; </a:t>
            </a:r>
            <a:r>
              <a:rPr lang="en-US" sz="2800" dirty="0" smtClean="0">
                <a:solidFill>
                  <a:schemeClr val="tx1">
                    <a:lumMod val="65000"/>
                    <a:lumOff val="35000"/>
                  </a:schemeClr>
                </a:solidFill>
                <a:ea typeface="Times New Roman" panose="02020603050405020304" pitchFamily="18" charset="0"/>
              </a:rPr>
              <a:t>Relocation”… Item 26 on the Pot 1 OSA?</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Appraisal cost estimates ??? </a:t>
            </a:r>
          </a:p>
        </p:txBody>
      </p:sp>
    </p:spTree>
    <p:extLst>
      <p:ext uri="{BB962C8B-B14F-4D97-AF65-F5344CB8AC3E}">
        <p14:creationId xmlns:p14="http://schemas.microsoft.com/office/powerpoint/2010/main" val="2218400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Questions…</a:t>
            </a:r>
            <a:endParaRPr lang="en-US" sz="2800" dirty="0">
              <a:solidFill>
                <a:schemeClr val="tx1">
                  <a:lumMod val="65000"/>
                  <a:lumOff val="35000"/>
                </a:schemeClr>
              </a:solidFill>
            </a:endParaRPr>
          </a:p>
        </p:txBody>
      </p:sp>
      <p:sp>
        <p:nvSpPr>
          <p:cNvPr id="26" name="Rectangle 25"/>
          <p:cNvSpPr/>
          <p:nvPr/>
        </p:nvSpPr>
        <p:spPr>
          <a:xfrm>
            <a:off x="374466" y="910119"/>
            <a:ext cx="10753059" cy="1077218"/>
          </a:xfrm>
          <a:prstGeom prst="rect">
            <a:avLst/>
          </a:prstGeom>
        </p:spPr>
        <p:txBody>
          <a:bodyPr wrap="square">
            <a:spAutoFit/>
          </a:bodyPr>
          <a:lstStyle/>
          <a:p>
            <a:pPr marL="685800" indent="-685800">
              <a:buFont typeface="Arial" panose="020B0604020202020204" pitchFamily="34" charset="0"/>
              <a:buChar char="•"/>
            </a:pPr>
            <a:endParaRPr lang="en-US" sz="3600" b="1" dirty="0" smtClean="0">
              <a:solidFill>
                <a:schemeClr val="tx1">
                  <a:lumMod val="65000"/>
                  <a:lumOff val="35000"/>
                </a:schemeClr>
              </a:solidFill>
              <a:ea typeface="Times New Roman" panose="02020603050405020304" pitchFamily="18" charset="0"/>
            </a:endParaRPr>
          </a:p>
          <a:p>
            <a:endParaRPr lang="en-US" sz="2800" dirty="0" smtClean="0">
              <a:solidFill>
                <a:schemeClr val="tx1">
                  <a:lumMod val="65000"/>
                  <a:lumOff val="35000"/>
                </a:schemeClr>
              </a:solidFill>
              <a:ea typeface="Times New Roman" panose="02020603050405020304" pitchFamily="18" charset="0"/>
            </a:endParaRPr>
          </a:p>
        </p:txBody>
      </p:sp>
      <p:sp>
        <p:nvSpPr>
          <p:cNvPr id="7" name="Rectangle 6"/>
          <p:cNvSpPr/>
          <p:nvPr/>
        </p:nvSpPr>
        <p:spPr>
          <a:xfrm>
            <a:off x="374465" y="4394802"/>
            <a:ext cx="10753059" cy="2062103"/>
          </a:xfrm>
          <a:prstGeom prst="rect">
            <a:avLst/>
          </a:prstGeom>
        </p:spPr>
        <p:txBody>
          <a:bodyPr wrap="square">
            <a:spAutoFit/>
          </a:bodyPr>
          <a:lstStyle/>
          <a:p>
            <a:r>
              <a:rPr lang="en-US" sz="3200" b="1" dirty="0" smtClean="0">
                <a:solidFill>
                  <a:schemeClr val="bg1">
                    <a:lumMod val="65000"/>
                  </a:schemeClr>
                </a:solidFill>
                <a:ea typeface="Times New Roman" panose="02020603050405020304" pitchFamily="18" charset="0"/>
              </a:rPr>
              <a:t>Contact:</a:t>
            </a:r>
          </a:p>
          <a:p>
            <a:r>
              <a:rPr lang="en-US" sz="3200" b="1" dirty="0" smtClean="0">
                <a:solidFill>
                  <a:schemeClr val="tx1">
                    <a:lumMod val="65000"/>
                    <a:lumOff val="35000"/>
                  </a:schemeClr>
                </a:solidFill>
                <a:ea typeface="Times New Roman" panose="02020603050405020304" pitchFamily="18" charset="0"/>
              </a:rPr>
              <a:t>Daniel Dourte</a:t>
            </a:r>
          </a:p>
          <a:p>
            <a:r>
              <a:rPr lang="en-US" sz="3200" b="1" dirty="0" smtClean="0">
                <a:solidFill>
                  <a:schemeClr val="tx1">
                    <a:lumMod val="65000"/>
                    <a:lumOff val="35000"/>
                  </a:schemeClr>
                </a:solidFill>
                <a:ea typeface="Times New Roman" panose="02020603050405020304" pitchFamily="18" charset="0"/>
              </a:rPr>
              <a:t>407.629.2185 ext. 113</a:t>
            </a:r>
          </a:p>
          <a:p>
            <a:r>
              <a:rPr lang="en-US" sz="3200" b="1" dirty="0" smtClean="0">
                <a:solidFill>
                  <a:schemeClr val="tx1">
                    <a:lumMod val="65000"/>
                    <a:lumOff val="35000"/>
                  </a:schemeClr>
                </a:solidFill>
                <a:ea typeface="Times New Roman" panose="02020603050405020304" pitchFamily="18" charset="0"/>
                <a:hlinkClick r:id="rId3"/>
              </a:rPr>
              <a:t>ddourte@balmoralgroup.us</a:t>
            </a:r>
            <a:r>
              <a:rPr lang="en-US" sz="3200" b="1" dirty="0" smtClean="0">
                <a:solidFill>
                  <a:schemeClr val="tx1">
                    <a:lumMod val="65000"/>
                    <a:lumOff val="35000"/>
                  </a:schemeClr>
                </a:solidFill>
                <a:ea typeface="Times New Roman" panose="02020603050405020304" pitchFamily="18" charset="0"/>
              </a:rPr>
              <a:t> </a:t>
            </a:r>
            <a:endParaRPr lang="en-US" sz="2400" dirty="0" smtClean="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4089111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37160" y="4389118"/>
            <a:ext cx="5669280" cy="146304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667762" y="5510784"/>
            <a:ext cx="8817102" cy="10058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01168" y="944618"/>
            <a:ext cx="4846320" cy="285014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1" name="Rectangle 10"/>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Implementation Milestones and timing </a:t>
            </a:r>
            <a:endParaRPr lang="en-US" sz="2800" dirty="0">
              <a:solidFill>
                <a:schemeClr val="tx1">
                  <a:lumMod val="65000"/>
                  <a:lumOff val="35000"/>
                </a:schemeClr>
              </a:solidFill>
            </a:endParaRPr>
          </a:p>
        </p:txBody>
      </p:sp>
      <p:pic>
        <p:nvPicPr>
          <p:cNvPr id="15" name="Picture 14"/>
          <p:cNvPicPr>
            <a:picLocks noChangeAspect="1"/>
          </p:cNvPicPr>
          <p:nvPr/>
        </p:nvPicPr>
        <p:blipFill>
          <a:blip r:embed="rId3">
            <a:clrChange>
              <a:clrFrom>
                <a:srgbClr val="FFFFFF"/>
              </a:clrFrom>
              <a:clrTo>
                <a:srgbClr val="FFFFFF">
                  <a:alpha val="0"/>
                </a:srgbClr>
              </a:clrTo>
            </a:clrChange>
          </a:blip>
          <a:stretch>
            <a:fillRect/>
          </a:stretch>
        </p:blipFill>
        <p:spPr>
          <a:xfrm>
            <a:off x="288036" y="1698078"/>
            <a:ext cx="4055364" cy="1090842"/>
          </a:xfrm>
          <a:prstGeom prst="rect">
            <a:avLst/>
          </a:prstGeom>
        </p:spPr>
      </p:pic>
      <p:sp>
        <p:nvSpPr>
          <p:cNvPr id="17" name="TextBox 16"/>
          <p:cNvSpPr txBox="1"/>
          <p:nvPr/>
        </p:nvSpPr>
        <p:spPr>
          <a:xfrm>
            <a:off x="361188" y="2876341"/>
            <a:ext cx="4613148" cy="830997"/>
          </a:xfrm>
          <a:prstGeom prst="rect">
            <a:avLst/>
          </a:prstGeom>
          <a:noFill/>
        </p:spPr>
        <p:txBody>
          <a:bodyPr wrap="square" rtlCol="0">
            <a:spAutoFit/>
          </a:bodyPr>
          <a:lstStyle/>
          <a:p>
            <a:r>
              <a:rPr lang="en-US" sz="2400" b="1" dirty="0" smtClean="0">
                <a:solidFill>
                  <a:schemeClr val="tx1">
                    <a:lumMod val="65000"/>
                    <a:lumOff val="35000"/>
                  </a:schemeClr>
                </a:solidFill>
              </a:rPr>
              <a:t>milestones, start years, cost, goals, funding sources</a:t>
            </a:r>
            <a:endParaRPr lang="en-US" sz="2400" b="1" dirty="0">
              <a:solidFill>
                <a:schemeClr val="tx1">
                  <a:lumMod val="65000"/>
                  <a:lumOff val="35000"/>
                </a:schemeClr>
              </a:solidFill>
            </a:endParaRPr>
          </a:p>
        </p:txBody>
      </p:sp>
      <p:sp>
        <p:nvSpPr>
          <p:cNvPr id="18" name="Right Arrow 17"/>
          <p:cNvSpPr/>
          <p:nvPr/>
        </p:nvSpPr>
        <p:spPr>
          <a:xfrm>
            <a:off x="5212080" y="2468880"/>
            <a:ext cx="1088136" cy="7132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4"/>
          <a:stretch>
            <a:fillRect/>
          </a:stretch>
        </p:blipFill>
        <p:spPr>
          <a:xfrm>
            <a:off x="6464808" y="1358371"/>
            <a:ext cx="5486400" cy="3035940"/>
          </a:xfrm>
          <a:prstGeom prst="rect">
            <a:avLst/>
          </a:prstGeom>
        </p:spPr>
      </p:pic>
      <p:sp>
        <p:nvSpPr>
          <p:cNvPr id="21" name="TextBox 20"/>
          <p:cNvSpPr txBox="1"/>
          <p:nvPr/>
        </p:nvSpPr>
        <p:spPr>
          <a:xfrm>
            <a:off x="6464808" y="4394311"/>
            <a:ext cx="4613148" cy="461665"/>
          </a:xfrm>
          <a:prstGeom prst="rect">
            <a:avLst/>
          </a:prstGeom>
          <a:noFill/>
        </p:spPr>
        <p:txBody>
          <a:bodyPr wrap="square" rtlCol="0">
            <a:spAutoFit/>
          </a:bodyPr>
          <a:lstStyle/>
          <a:p>
            <a:r>
              <a:rPr lang="en-US" sz="2400" b="1" dirty="0" smtClean="0">
                <a:solidFill>
                  <a:schemeClr val="tx1">
                    <a:lumMod val="65000"/>
                    <a:lumOff val="35000"/>
                  </a:schemeClr>
                </a:solidFill>
              </a:rPr>
              <a:t>Interface for project details</a:t>
            </a:r>
            <a:endParaRPr lang="en-US" sz="2400" b="1" dirty="0">
              <a:solidFill>
                <a:schemeClr val="tx1">
                  <a:lumMod val="65000"/>
                  <a:lumOff val="35000"/>
                </a:schemeClr>
              </a:solidFill>
            </a:endParaRPr>
          </a:p>
        </p:txBody>
      </p:sp>
      <p:sp>
        <p:nvSpPr>
          <p:cNvPr id="22" name="Rectangle 21"/>
          <p:cNvSpPr/>
          <p:nvPr/>
        </p:nvSpPr>
        <p:spPr>
          <a:xfrm>
            <a:off x="6336411" y="924138"/>
            <a:ext cx="5797677" cy="369332"/>
          </a:xfrm>
          <a:prstGeom prst="rect">
            <a:avLst/>
          </a:prstGeom>
        </p:spPr>
        <p:txBody>
          <a:bodyPr wrap="none">
            <a:spAutoFit/>
          </a:bodyPr>
          <a:lstStyle/>
          <a:p>
            <a:r>
              <a:rPr lang="en-US" dirty="0" smtClean="0">
                <a:hlinkClick r:id="rId5"/>
              </a:rPr>
              <a:t>http://datavisual.balmoralgroup.us/GulfConsortiumProjects</a:t>
            </a:r>
            <a:r>
              <a:rPr lang="en-US" dirty="0" smtClean="0"/>
              <a:t> </a:t>
            </a:r>
            <a:endParaRPr lang="en-US" dirty="0"/>
          </a:p>
        </p:txBody>
      </p:sp>
      <p:sp>
        <p:nvSpPr>
          <p:cNvPr id="23" name="Right Arrow 22"/>
          <p:cNvSpPr/>
          <p:nvPr/>
        </p:nvSpPr>
        <p:spPr>
          <a:xfrm rot="5400000">
            <a:off x="9826752" y="4715256"/>
            <a:ext cx="1088136" cy="7132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916936" y="5582721"/>
            <a:ext cx="8750808" cy="1200329"/>
          </a:xfrm>
          <a:prstGeom prst="rect">
            <a:avLst/>
          </a:prstGeom>
          <a:noFill/>
        </p:spPr>
        <p:txBody>
          <a:bodyPr wrap="square" rtlCol="0">
            <a:spAutoFit/>
          </a:bodyPr>
          <a:lstStyle/>
          <a:p>
            <a:pPr marL="342900" indent="-342900">
              <a:buFont typeface="Arial" panose="020B0604020202020204" pitchFamily="34" charset="0"/>
              <a:buChar char="•"/>
            </a:pPr>
            <a:r>
              <a:rPr lang="en-US" sz="2400" b="1" dirty="0" smtClean="0">
                <a:solidFill>
                  <a:schemeClr val="tx1">
                    <a:lumMod val="65000"/>
                    <a:lumOff val="35000"/>
                  </a:schemeClr>
                </a:solidFill>
              </a:rPr>
              <a:t>Better, faster decisions on grant timing, readiness, bundling</a:t>
            </a:r>
          </a:p>
          <a:p>
            <a:pPr marL="342900" indent="-342900">
              <a:buFont typeface="Arial" panose="020B0604020202020204" pitchFamily="34" charset="0"/>
              <a:buChar char="•"/>
            </a:pPr>
            <a:r>
              <a:rPr lang="en-US" sz="2400" b="1" dirty="0" smtClean="0">
                <a:solidFill>
                  <a:schemeClr val="tx1">
                    <a:lumMod val="65000"/>
                    <a:lumOff val="35000"/>
                  </a:schemeClr>
                </a:solidFill>
              </a:rPr>
              <a:t>Transparent tracking of progress and changes</a:t>
            </a:r>
          </a:p>
          <a:p>
            <a:endParaRPr lang="en-US" sz="2400" b="1" dirty="0">
              <a:solidFill>
                <a:schemeClr val="tx1">
                  <a:lumMod val="65000"/>
                  <a:lumOff val="35000"/>
                </a:schemeClr>
              </a:solidFill>
            </a:endParaRPr>
          </a:p>
        </p:txBody>
      </p:sp>
      <p:sp>
        <p:nvSpPr>
          <p:cNvPr id="26" name="TextBox 25"/>
          <p:cNvSpPr txBox="1"/>
          <p:nvPr/>
        </p:nvSpPr>
        <p:spPr>
          <a:xfrm>
            <a:off x="148590" y="4461056"/>
            <a:ext cx="5502402" cy="1384995"/>
          </a:xfrm>
          <a:prstGeom prst="rect">
            <a:avLst/>
          </a:prstGeom>
          <a:noFill/>
        </p:spPr>
        <p:txBody>
          <a:bodyPr wrap="square" rtlCol="0">
            <a:spAutoFit/>
          </a:bodyPr>
          <a:lstStyle/>
          <a:p>
            <a:r>
              <a:rPr lang="en-US" sz="2800" b="1" dirty="0" smtClean="0">
                <a:solidFill>
                  <a:schemeClr val="tx1">
                    <a:lumMod val="65000"/>
                    <a:lumOff val="35000"/>
                  </a:schemeClr>
                </a:solidFill>
              </a:rPr>
              <a:t>GOAL:</a:t>
            </a:r>
          </a:p>
          <a:p>
            <a:r>
              <a:rPr lang="en-US" sz="2800" b="1" dirty="0" smtClean="0">
                <a:solidFill>
                  <a:schemeClr val="tx1">
                    <a:lumMod val="65000"/>
                    <a:lumOff val="35000"/>
                  </a:schemeClr>
                </a:solidFill>
              </a:rPr>
              <a:t>Efficient, accurate grant application preparation</a:t>
            </a:r>
            <a:endParaRPr lang="en-US" sz="2800" b="1" dirty="0">
              <a:solidFill>
                <a:schemeClr val="tx1">
                  <a:lumMod val="65000"/>
                  <a:lumOff val="35000"/>
                </a:schemeClr>
              </a:solidFill>
            </a:endParaRPr>
          </a:p>
        </p:txBody>
      </p:sp>
      <p:sp>
        <p:nvSpPr>
          <p:cNvPr id="2" name="Rectangle 1"/>
          <p:cNvSpPr/>
          <p:nvPr/>
        </p:nvSpPr>
        <p:spPr>
          <a:xfrm>
            <a:off x="225883" y="944618"/>
            <a:ext cx="4802918" cy="584775"/>
          </a:xfrm>
          <a:prstGeom prst="rect">
            <a:avLst/>
          </a:prstGeom>
        </p:spPr>
        <p:txBody>
          <a:bodyPr wrap="none">
            <a:spAutoFit/>
          </a:bodyPr>
          <a:lstStyle/>
          <a:p>
            <a:r>
              <a:rPr lang="en-US" sz="3200" b="1" dirty="0" smtClean="0">
                <a:solidFill>
                  <a:schemeClr val="tx1">
                    <a:lumMod val="65000"/>
                    <a:lumOff val="35000"/>
                  </a:schemeClr>
                </a:solidFill>
              </a:rPr>
              <a:t>Dashboard for Project Data</a:t>
            </a:r>
            <a:endParaRPr lang="en-US" sz="3200" dirty="0"/>
          </a:p>
        </p:txBody>
      </p:sp>
    </p:spTree>
    <p:extLst>
      <p:ext uri="{BB962C8B-B14F-4D97-AF65-F5344CB8AC3E}">
        <p14:creationId xmlns:p14="http://schemas.microsoft.com/office/powerpoint/2010/main" val="1797771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guidance</a:t>
            </a:r>
            <a:endParaRPr lang="en-US" sz="2800" dirty="0">
              <a:solidFill>
                <a:schemeClr val="tx1">
                  <a:lumMod val="65000"/>
                  <a:lumOff val="35000"/>
                </a:schemeClr>
              </a:solidFill>
            </a:endParaRPr>
          </a:p>
        </p:txBody>
      </p:sp>
      <p:sp>
        <p:nvSpPr>
          <p:cNvPr id="26" name="Rectangle 25"/>
          <p:cNvSpPr/>
          <p:nvPr/>
        </p:nvSpPr>
        <p:spPr>
          <a:xfrm>
            <a:off x="374466" y="782103"/>
            <a:ext cx="10753059" cy="5878532"/>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What is needed to submit a subaward application?</a:t>
            </a:r>
          </a:p>
          <a:p>
            <a:pPr marL="285750" indent="-28575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See </a:t>
            </a:r>
            <a:r>
              <a:rPr lang="en-US" sz="2800" dirty="0">
                <a:solidFill>
                  <a:schemeClr val="tx1">
                    <a:lumMod val="65000"/>
                    <a:lumOff val="35000"/>
                  </a:schemeClr>
                </a:solidFill>
                <a:ea typeface="Times New Roman" panose="02020603050405020304" pitchFamily="18" charset="0"/>
              </a:rPr>
              <a:t>guidance </a:t>
            </a:r>
            <a:r>
              <a:rPr lang="en-US" sz="2800" dirty="0" smtClean="0">
                <a:solidFill>
                  <a:schemeClr val="tx1">
                    <a:lumMod val="65000"/>
                    <a:lumOff val="35000"/>
                  </a:schemeClr>
                </a:solidFill>
                <a:ea typeface="Times New Roman" panose="02020603050405020304" pitchFamily="18" charset="0"/>
              </a:rPr>
              <a:t>documents and templates at</a:t>
            </a:r>
          </a:p>
          <a:p>
            <a:r>
              <a:rPr lang="en-US" sz="2800" dirty="0" smtClean="0">
                <a:solidFill>
                  <a:schemeClr val="tx1">
                    <a:lumMod val="65000"/>
                    <a:lumOff val="35000"/>
                  </a:schemeClr>
                </a:solidFill>
                <a:ea typeface="Times New Roman" panose="02020603050405020304" pitchFamily="18" charset="0"/>
              </a:rPr>
              <a:t> </a:t>
            </a:r>
            <a:r>
              <a:rPr lang="en-US" sz="2800" dirty="0">
                <a:solidFill>
                  <a:schemeClr val="tx1">
                    <a:lumMod val="65000"/>
                    <a:lumOff val="35000"/>
                  </a:schemeClr>
                </a:solidFill>
                <a:ea typeface="Times New Roman" panose="02020603050405020304" pitchFamily="18" charset="0"/>
                <a:hlinkClick r:id="rId3"/>
              </a:rPr>
              <a:t>https://</a:t>
            </a:r>
            <a:r>
              <a:rPr lang="en-US" sz="2800" dirty="0" smtClean="0">
                <a:solidFill>
                  <a:schemeClr val="tx1">
                    <a:lumMod val="65000"/>
                    <a:lumOff val="35000"/>
                  </a:schemeClr>
                </a:solidFill>
                <a:ea typeface="Times New Roman" panose="02020603050405020304" pitchFamily="18" charset="0"/>
                <a:hlinkClick r:id="rId3"/>
              </a:rPr>
              <a:t>www.gulfconsortium.org/grant-resources</a:t>
            </a:r>
            <a:r>
              <a:rPr lang="en-US" sz="2800" dirty="0" smtClean="0">
                <a:solidFill>
                  <a:schemeClr val="tx1">
                    <a:lumMod val="65000"/>
                    <a:lumOff val="35000"/>
                  </a:schemeClr>
                </a:solidFill>
                <a:ea typeface="Times New Roman" panose="02020603050405020304" pitchFamily="18" charset="0"/>
              </a:rPr>
              <a:t> </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Project Abstract</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Project Narrative (BAS)</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Budget Narrative</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Budget Table (SF 424 object class categories)</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Milestone information</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Metrics information (</a:t>
            </a:r>
            <a:r>
              <a:rPr lang="en-US" sz="2400" dirty="0">
                <a:solidFill>
                  <a:schemeClr val="tx1">
                    <a:lumMod val="65000"/>
                    <a:lumOff val="35000"/>
                  </a:schemeClr>
                </a:solidFill>
                <a:ea typeface="Times New Roman" panose="02020603050405020304" pitchFamily="18" charset="0"/>
              </a:rPr>
              <a:t>BAS</a:t>
            </a:r>
            <a:r>
              <a:rPr lang="en-US" sz="2400" dirty="0" smtClean="0">
                <a:solidFill>
                  <a:schemeClr val="tx1">
                    <a:lumMod val="65000"/>
                    <a:lumOff val="35000"/>
                  </a:schemeClr>
                </a:solidFill>
                <a:ea typeface="Times New Roman" panose="02020603050405020304" pitchFamily="18" charset="0"/>
              </a:rPr>
              <a:t>)</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Environmental Compliance Checklist</a:t>
            </a:r>
            <a:endParaRPr lang="en-US" sz="2400" b="1" dirty="0" smtClean="0">
              <a:solidFill>
                <a:schemeClr val="tx1">
                  <a:lumMod val="65000"/>
                  <a:lumOff val="35000"/>
                </a:schemeClr>
              </a:solidFill>
              <a:ea typeface="Times New Roman" panose="02020603050405020304" pitchFamily="18" charset="0"/>
            </a:endParaRP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Project Map</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GIS shapefiles</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Data Management Plan (BAS)</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Observational Data Plan (</a:t>
            </a:r>
            <a:r>
              <a:rPr lang="en-US" sz="2400" dirty="0">
                <a:solidFill>
                  <a:schemeClr val="tx1">
                    <a:lumMod val="65000"/>
                    <a:lumOff val="35000"/>
                  </a:schemeClr>
                </a:solidFill>
                <a:ea typeface="Times New Roman" panose="02020603050405020304" pitchFamily="18" charset="0"/>
              </a:rPr>
              <a:t>BAS</a:t>
            </a:r>
            <a:r>
              <a:rPr lang="en-US" sz="2400" dirty="0" smtClean="0">
                <a:solidFill>
                  <a:schemeClr val="tx1">
                    <a:lumMod val="65000"/>
                    <a:lumOff val="35000"/>
                  </a:schemeClr>
                </a:solidFill>
                <a:ea typeface="Times New Roman" panose="02020603050405020304" pitchFamily="18" charset="0"/>
              </a:rPr>
              <a:t>)</a:t>
            </a:r>
          </a:p>
          <a:p>
            <a:pPr marL="285750" indent="-285750">
              <a:buFont typeface="Arial" panose="020B0604020202020204" pitchFamily="34" charset="0"/>
              <a:buChar char="•"/>
            </a:pPr>
            <a:r>
              <a:rPr lang="en-US" sz="2400" dirty="0" smtClean="0">
                <a:solidFill>
                  <a:schemeClr val="tx1">
                    <a:lumMod val="65000"/>
                    <a:lumOff val="35000"/>
                  </a:schemeClr>
                </a:solidFill>
                <a:ea typeface="Times New Roman" panose="02020603050405020304" pitchFamily="18" charset="0"/>
              </a:rPr>
              <a:t>Cash Drawdown Projection and Leveraged Funding form</a:t>
            </a:r>
            <a:endParaRPr lang="en-US" sz="2400" b="1" dirty="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4119797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guidance</a:t>
            </a:r>
            <a:endParaRPr lang="en-US" sz="2800" dirty="0">
              <a:solidFill>
                <a:schemeClr val="tx1">
                  <a:lumMod val="65000"/>
                  <a:lumOff val="35000"/>
                </a:schemeClr>
              </a:solidFill>
            </a:endParaRPr>
          </a:p>
        </p:txBody>
      </p:sp>
      <p:sp>
        <p:nvSpPr>
          <p:cNvPr id="26" name="Rectangle 25"/>
          <p:cNvSpPr/>
          <p:nvPr/>
        </p:nvSpPr>
        <p:spPr>
          <a:xfrm>
            <a:off x="374466" y="782103"/>
            <a:ext cx="10753059" cy="1015663"/>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What is needed to submit a subaward application?</a:t>
            </a:r>
          </a:p>
          <a:p>
            <a:r>
              <a:rPr lang="en-US" sz="2800" dirty="0" smtClean="0">
                <a:solidFill>
                  <a:schemeClr val="tx1">
                    <a:lumMod val="65000"/>
                    <a:lumOff val="35000"/>
                  </a:schemeClr>
                </a:solidFill>
                <a:ea typeface="Times New Roman" panose="02020603050405020304" pitchFamily="18" charset="0"/>
                <a:hlinkClick r:id="rId3"/>
              </a:rPr>
              <a:t>https</a:t>
            </a:r>
            <a:r>
              <a:rPr lang="en-US" sz="2800" dirty="0">
                <a:solidFill>
                  <a:schemeClr val="tx1">
                    <a:lumMod val="65000"/>
                    <a:lumOff val="35000"/>
                  </a:schemeClr>
                </a:solidFill>
                <a:ea typeface="Times New Roman" panose="02020603050405020304" pitchFamily="18" charset="0"/>
                <a:hlinkClick r:id="rId3"/>
              </a:rPr>
              <a:t>://</a:t>
            </a:r>
            <a:r>
              <a:rPr lang="en-US" sz="2800" dirty="0" smtClean="0">
                <a:solidFill>
                  <a:schemeClr val="tx1">
                    <a:lumMod val="65000"/>
                    <a:lumOff val="35000"/>
                  </a:schemeClr>
                </a:solidFill>
                <a:ea typeface="Times New Roman" panose="02020603050405020304" pitchFamily="18" charset="0"/>
                <a:hlinkClick r:id="rId3"/>
              </a:rPr>
              <a:t>www.gulfconsortium.org/grant-resources</a:t>
            </a:r>
            <a:r>
              <a:rPr lang="en-US" sz="2800" dirty="0" smtClean="0">
                <a:solidFill>
                  <a:schemeClr val="tx1">
                    <a:lumMod val="65000"/>
                    <a:lumOff val="35000"/>
                  </a:schemeClr>
                </a:solidFill>
                <a:ea typeface="Times New Roman" panose="02020603050405020304" pitchFamily="18" charset="0"/>
              </a:rPr>
              <a:t> </a:t>
            </a:r>
          </a:p>
        </p:txBody>
      </p:sp>
      <p:pic>
        <p:nvPicPr>
          <p:cNvPr id="2" name="Picture 1"/>
          <p:cNvPicPr>
            <a:picLocks noChangeAspect="1"/>
          </p:cNvPicPr>
          <p:nvPr/>
        </p:nvPicPr>
        <p:blipFill rotWithShape="1">
          <a:blip r:embed="rId4"/>
          <a:srcRect r="38260"/>
          <a:stretch/>
        </p:blipFill>
        <p:spPr>
          <a:xfrm>
            <a:off x="6123671" y="2228656"/>
            <a:ext cx="5145154" cy="3723017"/>
          </a:xfrm>
          <a:prstGeom prst="rect">
            <a:avLst/>
          </a:prstGeom>
        </p:spPr>
      </p:pic>
      <p:sp>
        <p:nvSpPr>
          <p:cNvPr id="3" name="Rectangle 2"/>
          <p:cNvSpPr/>
          <p:nvPr/>
        </p:nvSpPr>
        <p:spPr>
          <a:xfrm>
            <a:off x="360535" y="2162626"/>
            <a:ext cx="5503934" cy="1692771"/>
          </a:xfrm>
          <a:prstGeom prst="rect">
            <a:avLst/>
          </a:prstGeom>
        </p:spPr>
        <p:txBody>
          <a:bodyPr wrap="square">
            <a:spAutoFit/>
          </a:bodyPr>
          <a:lstStyle/>
          <a:p>
            <a:r>
              <a:rPr lang="en-US" sz="4000" b="1" dirty="0" smtClean="0">
                <a:solidFill>
                  <a:schemeClr val="tx1">
                    <a:lumMod val="65000"/>
                    <a:lumOff val="35000"/>
                  </a:schemeClr>
                </a:solidFill>
                <a:ea typeface="Times New Roman" panose="02020603050405020304" pitchFamily="18" charset="0"/>
              </a:rPr>
              <a:t>Please use templates:</a:t>
            </a:r>
            <a:r>
              <a:rPr lang="en-US" sz="3200" b="1" dirty="0" smtClean="0">
                <a:solidFill>
                  <a:schemeClr val="tx1">
                    <a:lumMod val="65000"/>
                    <a:lumOff val="35000"/>
                  </a:schemeClr>
                </a:solidFill>
                <a:ea typeface="Times New Roman" panose="02020603050405020304" pitchFamily="18" charset="0"/>
              </a:rPr>
              <a:t> </a:t>
            </a:r>
            <a:r>
              <a:rPr lang="en-US" sz="3200" dirty="0" smtClean="0">
                <a:solidFill>
                  <a:schemeClr val="tx1">
                    <a:lumMod val="65000"/>
                    <a:lumOff val="35000"/>
                  </a:schemeClr>
                </a:solidFill>
                <a:ea typeface="Times New Roman" panose="02020603050405020304" pitchFamily="18" charset="0"/>
              </a:rPr>
              <a:t>more complete applications = less management cost </a:t>
            </a:r>
            <a:endParaRPr lang="en-US" sz="3200" dirty="0">
              <a:solidFill>
                <a:schemeClr val="tx1">
                  <a:lumMod val="65000"/>
                  <a:lumOff val="35000"/>
                </a:schemeClr>
              </a:solidFill>
              <a:ea typeface="Times New Roman" panose="02020603050405020304" pitchFamily="18" charset="0"/>
            </a:endParaRPr>
          </a:p>
        </p:txBody>
      </p:sp>
      <p:sp>
        <p:nvSpPr>
          <p:cNvPr id="12" name="Rectangle 11"/>
          <p:cNvSpPr/>
          <p:nvPr/>
        </p:nvSpPr>
        <p:spPr>
          <a:xfrm>
            <a:off x="374466" y="4214165"/>
            <a:ext cx="4373380" cy="2062103"/>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Save each of the blank templates; then save as project-specific name and fill them in</a:t>
            </a:r>
            <a:endParaRPr lang="en-US" sz="3200" b="1" dirty="0">
              <a:solidFill>
                <a:schemeClr val="tx1">
                  <a:lumMod val="65000"/>
                  <a:lumOff val="35000"/>
                </a:schemeClr>
              </a:solidFill>
              <a:ea typeface="Times New Roman" panose="02020603050405020304" pitchFamily="18" charset="0"/>
            </a:endParaRPr>
          </a:p>
        </p:txBody>
      </p:sp>
      <p:sp>
        <p:nvSpPr>
          <p:cNvPr id="13" name="Right Arrow 12"/>
          <p:cNvSpPr/>
          <p:nvPr/>
        </p:nvSpPr>
        <p:spPr>
          <a:xfrm rot="10800000">
            <a:off x="4598376" y="4743999"/>
            <a:ext cx="1368962" cy="747346"/>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8130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Application Preparation – </a:t>
            </a:r>
            <a:r>
              <a:rPr lang="en-US" sz="2800" dirty="0" smtClean="0">
                <a:solidFill>
                  <a:schemeClr val="tx1">
                    <a:lumMod val="65000"/>
                    <a:lumOff val="35000"/>
                  </a:schemeClr>
                </a:solidFill>
              </a:rPr>
              <a:t>guidance</a:t>
            </a:r>
            <a:endParaRPr lang="en-US" sz="2800" dirty="0">
              <a:solidFill>
                <a:schemeClr val="tx1">
                  <a:lumMod val="65000"/>
                  <a:lumOff val="35000"/>
                </a:schemeClr>
              </a:solidFill>
            </a:endParaRPr>
          </a:p>
        </p:txBody>
      </p:sp>
      <p:sp>
        <p:nvSpPr>
          <p:cNvPr id="26" name="Rectangle 25"/>
          <p:cNvSpPr/>
          <p:nvPr/>
        </p:nvSpPr>
        <p:spPr>
          <a:xfrm>
            <a:off x="374466" y="782103"/>
            <a:ext cx="10753059" cy="1015663"/>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See example application materials</a:t>
            </a:r>
          </a:p>
          <a:p>
            <a:r>
              <a:rPr lang="en-US" sz="2800" dirty="0" smtClean="0">
                <a:solidFill>
                  <a:schemeClr val="tx1">
                    <a:lumMod val="65000"/>
                    <a:lumOff val="35000"/>
                  </a:schemeClr>
                </a:solidFill>
                <a:ea typeface="Times New Roman" panose="02020603050405020304" pitchFamily="18" charset="0"/>
                <a:hlinkClick r:id="rId3"/>
              </a:rPr>
              <a:t>https</a:t>
            </a:r>
            <a:r>
              <a:rPr lang="en-US" sz="2800" dirty="0">
                <a:solidFill>
                  <a:schemeClr val="tx1">
                    <a:lumMod val="65000"/>
                    <a:lumOff val="35000"/>
                  </a:schemeClr>
                </a:solidFill>
                <a:ea typeface="Times New Roman" panose="02020603050405020304" pitchFamily="18" charset="0"/>
                <a:hlinkClick r:id="rId3"/>
              </a:rPr>
              <a:t>://</a:t>
            </a:r>
            <a:r>
              <a:rPr lang="en-US" sz="2800" dirty="0" smtClean="0">
                <a:solidFill>
                  <a:schemeClr val="tx1">
                    <a:lumMod val="65000"/>
                    <a:lumOff val="35000"/>
                  </a:schemeClr>
                </a:solidFill>
                <a:ea typeface="Times New Roman" panose="02020603050405020304" pitchFamily="18" charset="0"/>
                <a:hlinkClick r:id="rId3"/>
              </a:rPr>
              <a:t>www.gulfconsortium.org/grant-resources</a:t>
            </a:r>
            <a:r>
              <a:rPr lang="en-US" sz="2800" dirty="0" smtClean="0">
                <a:solidFill>
                  <a:schemeClr val="tx1">
                    <a:lumMod val="65000"/>
                    <a:lumOff val="35000"/>
                  </a:schemeClr>
                </a:solidFill>
                <a:ea typeface="Times New Roman" panose="02020603050405020304" pitchFamily="18" charset="0"/>
              </a:rPr>
              <a:t> </a:t>
            </a:r>
          </a:p>
        </p:txBody>
      </p:sp>
      <p:sp>
        <p:nvSpPr>
          <p:cNvPr id="3" name="Rectangle 2"/>
          <p:cNvSpPr/>
          <p:nvPr/>
        </p:nvSpPr>
        <p:spPr>
          <a:xfrm>
            <a:off x="360535" y="2162626"/>
            <a:ext cx="5503934" cy="1692771"/>
          </a:xfrm>
          <a:prstGeom prst="rect">
            <a:avLst/>
          </a:prstGeom>
        </p:spPr>
        <p:txBody>
          <a:bodyPr wrap="square">
            <a:spAutoFit/>
          </a:bodyPr>
          <a:lstStyle/>
          <a:p>
            <a:r>
              <a:rPr lang="en-US" sz="4000" b="1" dirty="0" smtClean="0">
                <a:solidFill>
                  <a:schemeClr val="tx1">
                    <a:lumMod val="65000"/>
                    <a:lumOff val="35000"/>
                  </a:schemeClr>
                </a:solidFill>
                <a:ea typeface="Times New Roman" panose="02020603050405020304" pitchFamily="18" charset="0"/>
              </a:rPr>
              <a:t>Please use templates:</a:t>
            </a:r>
            <a:r>
              <a:rPr lang="en-US" sz="3200" b="1" dirty="0" smtClean="0">
                <a:solidFill>
                  <a:schemeClr val="tx1">
                    <a:lumMod val="65000"/>
                    <a:lumOff val="35000"/>
                  </a:schemeClr>
                </a:solidFill>
                <a:ea typeface="Times New Roman" panose="02020603050405020304" pitchFamily="18" charset="0"/>
              </a:rPr>
              <a:t> </a:t>
            </a:r>
            <a:r>
              <a:rPr lang="en-US" sz="3200" dirty="0" smtClean="0">
                <a:solidFill>
                  <a:schemeClr val="tx1">
                    <a:lumMod val="65000"/>
                    <a:lumOff val="35000"/>
                  </a:schemeClr>
                </a:solidFill>
                <a:ea typeface="Times New Roman" panose="02020603050405020304" pitchFamily="18" charset="0"/>
              </a:rPr>
              <a:t>more complete applications = less management cost </a:t>
            </a:r>
            <a:endParaRPr lang="en-US" sz="3200" dirty="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2274854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Budget Narrative</a:t>
            </a:r>
            <a:endParaRPr lang="en-US" sz="2800" dirty="0">
              <a:solidFill>
                <a:schemeClr val="tx1">
                  <a:lumMod val="65000"/>
                  <a:lumOff val="35000"/>
                </a:schemeClr>
              </a:solidFill>
            </a:endParaRPr>
          </a:p>
        </p:txBody>
      </p:sp>
      <p:sp>
        <p:nvSpPr>
          <p:cNvPr id="26" name="Rectangle 25"/>
          <p:cNvSpPr/>
          <p:nvPr/>
        </p:nvSpPr>
        <p:spPr>
          <a:xfrm>
            <a:off x="374466" y="910119"/>
            <a:ext cx="11143457" cy="4031873"/>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Every $ needs a reason</a:t>
            </a:r>
            <a:endParaRPr lang="en-US" sz="28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Meaning: we need to know the source of the cost estimates (from quotes, based on similar work in past, using accepted unit cost, etc.)</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This is 100% for sure going to require edits during RESTORE Council review… if there’s a cost estimate without the narrative to determine where it comes from we’ll need to change</a:t>
            </a:r>
          </a:p>
          <a:p>
            <a:pPr marL="457200" indent="-457200">
              <a:buFont typeface="Arial" panose="020B0604020202020204" pitchFamily="34" charset="0"/>
              <a:buChar char="•"/>
            </a:pPr>
            <a:r>
              <a:rPr lang="en-US" sz="2800" b="1" dirty="0" smtClean="0">
                <a:solidFill>
                  <a:schemeClr val="tx1">
                    <a:lumMod val="65000"/>
                    <a:lumOff val="35000"/>
                  </a:schemeClr>
                </a:solidFill>
                <a:ea typeface="Times New Roman" panose="02020603050405020304" pitchFamily="18" charset="0"/>
              </a:rPr>
              <a:t>Reasonable, allowable, allocable </a:t>
            </a:r>
            <a:r>
              <a:rPr lang="en-US" sz="2800" dirty="0" smtClean="0">
                <a:solidFill>
                  <a:schemeClr val="tx1">
                    <a:lumMod val="65000"/>
                    <a:lumOff val="35000"/>
                  </a:schemeClr>
                </a:solidFill>
                <a:ea typeface="Times New Roman" panose="02020603050405020304" pitchFamily="18" charset="0"/>
              </a:rPr>
              <a:t>– Council needs to determine those 3 things for all costs</a:t>
            </a:r>
          </a:p>
          <a:p>
            <a:pPr marL="457200" indent="-457200">
              <a:buFont typeface="Arial" panose="020B0604020202020204" pitchFamily="34" charset="0"/>
              <a:buChar char="•"/>
            </a:pPr>
            <a:endParaRPr lang="en-US" sz="2800" dirty="0" smtClean="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885386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Budget Narrative</a:t>
            </a:r>
            <a:endParaRPr lang="en-US" sz="2800" dirty="0">
              <a:solidFill>
                <a:schemeClr val="tx1">
                  <a:lumMod val="65000"/>
                  <a:lumOff val="35000"/>
                </a:schemeClr>
              </a:solidFill>
            </a:endParaRPr>
          </a:p>
        </p:txBody>
      </p:sp>
      <p:sp>
        <p:nvSpPr>
          <p:cNvPr id="26" name="Rectangle 25"/>
          <p:cNvSpPr/>
          <p:nvPr/>
        </p:nvSpPr>
        <p:spPr>
          <a:xfrm>
            <a:off x="374466" y="910119"/>
            <a:ext cx="11319303" cy="4031873"/>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Council needs to see what exactly the Pot 3 funds will accomplish</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“we can’t pay for half a bridge”</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Need narrative to provide some separation (geographic or % complete or other) between what leverage funds achieve and what Pot 3 funds achieve</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If we can’t separate, we have to call it “co-funded” and then we have to track and report on all the funding sources (more admin $)</a:t>
            </a:r>
          </a:p>
          <a:p>
            <a:pPr marL="457200" indent="-457200">
              <a:buFont typeface="Arial" panose="020B0604020202020204" pitchFamily="34" charset="0"/>
              <a:buChar char="•"/>
            </a:pPr>
            <a:endParaRPr lang="en-US" sz="28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endParaRPr lang="en-US" sz="2800" dirty="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2992457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Budgets</a:t>
            </a:r>
            <a:endParaRPr lang="en-US" sz="2800" dirty="0">
              <a:solidFill>
                <a:schemeClr val="tx1">
                  <a:lumMod val="65000"/>
                  <a:lumOff val="35000"/>
                </a:schemeClr>
              </a:solidFill>
            </a:endParaRPr>
          </a:p>
        </p:txBody>
      </p:sp>
      <p:sp>
        <p:nvSpPr>
          <p:cNvPr id="26" name="Rectangle 25"/>
          <p:cNvSpPr/>
          <p:nvPr/>
        </p:nvSpPr>
        <p:spPr>
          <a:xfrm>
            <a:off x="374466" y="910119"/>
            <a:ext cx="11143457" cy="5755422"/>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Leaving room for management and legal costs:</a:t>
            </a:r>
            <a:endParaRPr lang="en-US" sz="3200" b="1" dirty="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Requesting subrecipient costs for the full amount of SEP project milestone amounts could result in over-allocation of funds</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Example: $1M project in SEP; if the subrecipient portion is $1M, the total Gulf Consortium cost might be $1,060,000 (to account for mgmt. and legal effort).  If this happens for all projects (AND we spend all the budgeted amounts) we run the risk of not having enough money for projects in the future.</a:t>
            </a:r>
          </a:p>
          <a:p>
            <a:pPr marL="457200" indent="-457200">
              <a:buFont typeface="Arial" panose="020B0604020202020204" pitchFamily="34" charset="0"/>
              <a:buChar char="•"/>
            </a:pPr>
            <a:endParaRPr lang="en-US" sz="28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b="1" dirty="0" smtClean="0">
                <a:solidFill>
                  <a:schemeClr val="tx1">
                    <a:lumMod val="65000"/>
                    <a:lumOff val="35000"/>
                  </a:schemeClr>
                </a:solidFill>
                <a:ea typeface="Times New Roman" panose="02020603050405020304" pitchFamily="18" charset="0"/>
              </a:rPr>
              <a:t>Solutions:</a:t>
            </a: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We spend less than we budget </a:t>
            </a: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We account for management/legal effort required of projects</a:t>
            </a:r>
          </a:p>
          <a:p>
            <a:pPr marL="457200" indent="-457200">
              <a:buFont typeface="Arial" panose="020B0604020202020204" pitchFamily="34" charset="0"/>
              <a:buChar char="•"/>
            </a:pPr>
            <a:endParaRPr lang="en-US" sz="2800" dirty="0" smtClean="0">
              <a:solidFill>
                <a:schemeClr val="tx1">
                  <a:lumMod val="65000"/>
                  <a:lumOff val="35000"/>
                </a:schemeClr>
              </a:solidFill>
              <a:ea typeface="Times New Roman" panose="02020603050405020304" pitchFamily="18" charset="0"/>
            </a:endParaRPr>
          </a:p>
        </p:txBody>
      </p:sp>
    </p:spTree>
    <p:extLst>
      <p:ext uri="{BB962C8B-B14F-4D97-AF65-F5344CB8AC3E}">
        <p14:creationId xmlns:p14="http://schemas.microsoft.com/office/powerpoint/2010/main" val="2477570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1219200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8063" y="36576"/>
            <a:ext cx="1441524" cy="612648"/>
          </a:xfrm>
          <a:prstGeom prst="rect">
            <a:avLst/>
          </a:prstGeom>
        </p:spPr>
      </p:pic>
      <p:sp>
        <p:nvSpPr>
          <p:cNvPr id="10" name="Rectangle 9"/>
          <p:cNvSpPr/>
          <p:nvPr/>
        </p:nvSpPr>
        <p:spPr>
          <a:xfrm>
            <a:off x="137160" y="19734"/>
            <a:ext cx="10289102" cy="584775"/>
          </a:xfrm>
          <a:prstGeom prst="rect">
            <a:avLst/>
          </a:prstGeom>
        </p:spPr>
        <p:txBody>
          <a:bodyPr wrap="square">
            <a:spAutoFit/>
          </a:bodyPr>
          <a:lstStyle/>
          <a:p>
            <a:r>
              <a:rPr lang="en-US" sz="3200" dirty="0" smtClean="0">
                <a:solidFill>
                  <a:schemeClr val="tx1">
                    <a:lumMod val="65000"/>
                    <a:lumOff val="35000"/>
                  </a:schemeClr>
                </a:solidFill>
              </a:rPr>
              <a:t>Procurements</a:t>
            </a:r>
            <a:endParaRPr lang="en-US" sz="2800" dirty="0">
              <a:solidFill>
                <a:schemeClr val="tx1">
                  <a:lumMod val="65000"/>
                  <a:lumOff val="35000"/>
                </a:schemeClr>
              </a:solidFill>
            </a:endParaRPr>
          </a:p>
        </p:txBody>
      </p:sp>
      <p:sp>
        <p:nvSpPr>
          <p:cNvPr id="26" name="Rectangle 25"/>
          <p:cNvSpPr/>
          <p:nvPr/>
        </p:nvSpPr>
        <p:spPr>
          <a:xfrm>
            <a:off x="374466" y="910119"/>
            <a:ext cx="11143457" cy="4955203"/>
          </a:xfrm>
          <a:prstGeom prst="rect">
            <a:avLst/>
          </a:prstGeom>
        </p:spPr>
        <p:txBody>
          <a:bodyPr wrap="square">
            <a:spAutoFit/>
          </a:bodyPr>
          <a:lstStyle/>
          <a:p>
            <a:r>
              <a:rPr lang="en-US" sz="3200" b="1" dirty="0" smtClean="0">
                <a:solidFill>
                  <a:schemeClr val="tx1">
                    <a:lumMod val="65000"/>
                    <a:lumOff val="35000"/>
                  </a:schemeClr>
                </a:solidFill>
                <a:ea typeface="Times New Roman" panose="02020603050405020304" pitchFamily="18" charset="0"/>
              </a:rPr>
              <a:t>If you already hired someone to do the work:</a:t>
            </a:r>
            <a:endParaRPr lang="en-US" sz="3200" b="1" dirty="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Explain the </a:t>
            </a:r>
            <a:r>
              <a:rPr lang="en-US" sz="2800" dirty="0" smtClean="0">
                <a:solidFill>
                  <a:schemeClr val="tx1">
                    <a:lumMod val="65000"/>
                    <a:lumOff val="35000"/>
                  </a:schemeClr>
                </a:solidFill>
                <a:ea typeface="Times New Roman" panose="02020603050405020304" pitchFamily="18" charset="0"/>
              </a:rPr>
              <a:t>procurement (in Budget Narrative)</a:t>
            </a:r>
            <a:endParaRPr lang="en-US" sz="28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Send procurement backup to Gulf Consortium (</a:t>
            </a:r>
            <a:r>
              <a:rPr lang="en-US" sz="2800" dirty="0" smtClean="0">
                <a:solidFill>
                  <a:schemeClr val="tx1">
                    <a:lumMod val="65000"/>
                    <a:lumOff val="35000"/>
                  </a:schemeClr>
                </a:solidFill>
                <a:ea typeface="Times New Roman" panose="02020603050405020304" pitchFamily="18" charset="0"/>
                <a:hlinkClick r:id="rId3"/>
              </a:rPr>
              <a:t>ddourte@balmoralgroup.us</a:t>
            </a:r>
            <a:r>
              <a:rPr lang="en-US" sz="2800" dirty="0" smtClean="0">
                <a:solidFill>
                  <a:schemeClr val="tx1">
                    <a:lumMod val="65000"/>
                    <a:lumOff val="35000"/>
                  </a:schemeClr>
                </a:solidFill>
                <a:ea typeface="Times New Roman" panose="02020603050405020304" pitchFamily="18" charset="0"/>
              </a:rPr>
              <a:t>): </a:t>
            </a: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RFP</a:t>
            </a: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Winning response</a:t>
            </a:r>
          </a:p>
          <a:p>
            <a:pPr marL="971550" lvl="1" indent="-514350">
              <a:buFont typeface="+mj-lt"/>
              <a:buAutoNum type="arabicPeriod"/>
            </a:pPr>
            <a:r>
              <a:rPr lang="en-US" sz="2800" dirty="0" smtClean="0">
                <a:solidFill>
                  <a:schemeClr val="tx1">
                    <a:lumMod val="65000"/>
                    <a:lumOff val="35000"/>
                  </a:schemeClr>
                </a:solidFill>
                <a:ea typeface="Times New Roman" panose="02020603050405020304" pitchFamily="18" charset="0"/>
              </a:rPr>
              <a:t>Resulting contract</a:t>
            </a:r>
          </a:p>
          <a:p>
            <a:pPr marL="971550" lvl="1" indent="-514350">
              <a:buFont typeface="+mj-lt"/>
              <a:buAutoNum type="arabicPeriod"/>
            </a:pPr>
            <a:endParaRPr lang="en-US" sz="2800" dirty="0" smtClean="0">
              <a:solidFill>
                <a:schemeClr val="tx1">
                  <a:lumMod val="65000"/>
                  <a:lumOff val="35000"/>
                </a:schemeClr>
              </a:solidFill>
              <a:ea typeface="Times New Roman" panose="02020603050405020304" pitchFamily="18" charset="0"/>
            </a:endParaRPr>
          </a:p>
          <a:p>
            <a:r>
              <a:rPr lang="en-US" sz="3200" b="1" dirty="0">
                <a:solidFill>
                  <a:schemeClr val="tx1">
                    <a:lumMod val="65000"/>
                    <a:lumOff val="35000"/>
                  </a:schemeClr>
                </a:solidFill>
                <a:ea typeface="Times New Roman" panose="02020603050405020304" pitchFamily="18" charset="0"/>
              </a:rPr>
              <a:t>If you </a:t>
            </a:r>
            <a:r>
              <a:rPr lang="en-US" sz="3200" b="1" dirty="0" smtClean="0">
                <a:solidFill>
                  <a:schemeClr val="tx1">
                    <a:lumMod val="65000"/>
                    <a:lumOff val="35000"/>
                  </a:schemeClr>
                </a:solidFill>
                <a:ea typeface="Times New Roman" panose="02020603050405020304" pitchFamily="18" charset="0"/>
              </a:rPr>
              <a:t>will do a new procurement:</a:t>
            </a: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Explain </a:t>
            </a:r>
            <a:r>
              <a:rPr lang="en-US" sz="2800" dirty="0">
                <a:solidFill>
                  <a:schemeClr val="tx1">
                    <a:lumMod val="65000"/>
                    <a:lumOff val="35000"/>
                  </a:schemeClr>
                </a:solidFill>
                <a:ea typeface="Times New Roman" panose="02020603050405020304" pitchFamily="18" charset="0"/>
              </a:rPr>
              <a:t>the </a:t>
            </a:r>
            <a:r>
              <a:rPr lang="en-US" sz="2800" dirty="0" smtClean="0">
                <a:solidFill>
                  <a:schemeClr val="tx1">
                    <a:lumMod val="65000"/>
                    <a:lumOff val="35000"/>
                  </a:schemeClr>
                </a:solidFill>
                <a:ea typeface="Times New Roman" panose="02020603050405020304" pitchFamily="18" charset="0"/>
              </a:rPr>
              <a:t>procurement (in Budget Narrative)</a:t>
            </a:r>
            <a:endParaRPr lang="en-US" sz="2800" dirty="0" smtClean="0">
              <a:solidFill>
                <a:schemeClr val="tx1">
                  <a:lumMod val="65000"/>
                  <a:lumOff val="35000"/>
                </a:schemeClr>
              </a:solidFill>
              <a:ea typeface="Times New Roman" panose="02020603050405020304" pitchFamily="18" charset="0"/>
            </a:endParaRPr>
          </a:p>
          <a:p>
            <a:pPr marL="457200" indent="-457200">
              <a:buFont typeface="Arial" panose="020B0604020202020204" pitchFamily="34" charset="0"/>
              <a:buChar char="•"/>
            </a:pPr>
            <a:r>
              <a:rPr lang="en-US" sz="2800" dirty="0" smtClean="0">
                <a:solidFill>
                  <a:schemeClr val="tx1">
                    <a:lumMod val="65000"/>
                    <a:lumOff val="35000"/>
                  </a:schemeClr>
                </a:solidFill>
                <a:ea typeface="Times New Roman" panose="02020603050405020304" pitchFamily="18" charset="0"/>
              </a:rPr>
              <a:t>Describe compliance with </a:t>
            </a:r>
            <a:r>
              <a:rPr lang="en-US" sz="2800" dirty="0">
                <a:solidFill>
                  <a:schemeClr val="tx1">
                    <a:lumMod val="65000"/>
                    <a:lumOff val="35000"/>
                  </a:schemeClr>
                </a:solidFill>
                <a:ea typeface="Times New Roman" panose="02020603050405020304" pitchFamily="18" charset="0"/>
              </a:rPr>
              <a:t>county </a:t>
            </a:r>
            <a:r>
              <a:rPr lang="en-US" sz="2800" dirty="0" smtClean="0">
                <a:solidFill>
                  <a:schemeClr val="tx1">
                    <a:lumMod val="65000"/>
                    <a:lumOff val="35000"/>
                  </a:schemeClr>
                </a:solidFill>
                <a:ea typeface="Times New Roman" panose="02020603050405020304" pitchFamily="18" charset="0"/>
              </a:rPr>
              <a:t>policies and federal rules</a:t>
            </a:r>
          </a:p>
        </p:txBody>
      </p:sp>
    </p:spTree>
    <p:extLst>
      <p:ext uri="{BB962C8B-B14F-4D97-AF65-F5344CB8AC3E}">
        <p14:creationId xmlns:p14="http://schemas.microsoft.com/office/powerpoint/2010/main" val="3440695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2374</TotalTime>
  <Words>1106</Words>
  <Application>Microsoft Office PowerPoint</Application>
  <PresentationFormat>Widescreen</PresentationFormat>
  <Paragraphs>149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Dourte</dc:creator>
  <cp:lastModifiedBy>Daniel Dourte</cp:lastModifiedBy>
  <cp:revision>178</cp:revision>
  <dcterms:created xsi:type="dcterms:W3CDTF">2018-11-08T18:34:48Z</dcterms:created>
  <dcterms:modified xsi:type="dcterms:W3CDTF">2019-06-12T18:00:13Z</dcterms:modified>
</cp:coreProperties>
</file>