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85" r:id="rId3"/>
    <p:sldId id="274" r:id="rId4"/>
    <p:sldId id="356" r:id="rId5"/>
    <p:sldId id="328" r:id="rId6"/>
    <p:sldId id="288" r:id="rId7"/>
    <p:sldId id="309" r:id="rId8"/>
    <p:sldId id="337" r:id="rId9"/>
    <p:sldId id="272" r:id="rId10"/>
    <p:sldId id="311" r:id="rId11"/>
    <p:sldId id="355" r:id="rId12"/>
    <p:sldId id="350" r:id="rId13"/>
    <p:sldId id="351" r:id="rId14"/>
    <p:sldId id="359" r:id="rId15"/>
    <p:sldId id="358" r:id="rId16"/>
    <p:sldId id="361" r:id="rId17"/>
    <p:sldId id="360" r:id="rId18"/>
    <p:sldId id="273" r:id="rId19"/>
    <p:sldId id="27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erie Seidel" initials="V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A9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82" y="12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9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35724-AD20-4ADD-955B-839E29A79704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A4D9CB-1596-4380-B4EE-6C8833950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068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22C1-1B59-40E8-8C9B-C63674A47DBE}" type="datetime1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189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75BEE-1547-4944-909C-48B621357540}" type="datetime1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351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495DB-96C9-4BA3-9A1F-EA1AEA9A9742}" type="datetime1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10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04E6E-3F26-4721-9AE2-DC55F513EF14}" type="datetime1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396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9C327-160C-4B36-AEBF-373EDAE706A1}" type="datetime1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02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34B74-6237-4638-8DFE-F8F633A36A29}" type="datetime1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07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5971-0A7A-41ED-A7A8-2C4B49691501}" type="datetime1">
              <a:rPr lang="en-US" smtClean="0"/>
              <a:t>7/8/2021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42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965E-8A5B-4E74-88FF-28F9B517CD02}" type="datetime1">
              <a:rPr lang="en-US" smtClean="0"/>
              <a:t>7/8/2021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778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3C37-3C1E-4976-BFC2-3F94C6323E5F}" type="datetime1">
              <a:rPr lang="en-US" smtClean="0"/>
              <a:t>7/8/2021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9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39F4-7ADF-461F-BC4B-D3FB76301081}" type="datetime1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01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F67-AA1F-4F8F-962D-2454DD5532F1}" type="datetime1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43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F6BB8-B303-47D4-AD7E-532523119C19}" type="datetime1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38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lobal.gotomeeting.com/join/78571086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tel:+13127573119,,785710869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ebportalapp.com/sp/gulfconsortium_sep_project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ulfconsortium.org/grant-resources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ulfconsortium.org/grant-resource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ddourte@balmoralgroup.us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ebportalapp.com/webform/performancereport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ebportalapp.com/webform/deliverables" TargetMode="External"/><Relationship Id="rId5" Type="http://schemas.openxmlformats.org/officeDocument/2006/relationships/hyperlink" Target="https://webportalapp.com/webform/paymentrequest" TargetMode="External"/><Relationship Id="rId4" Type="http://schemas.openxmlformats.org/officeDocument/2006/relationships/hyperlink" Target="https://webportalapp.com/webform/financialreport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ulfconsortium.org/grant-resource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ulfconsortium.org/grant-resource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ddourte@balmoralgroup.u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datavisual.balmoralgroup.us/GulfConsortiumProjects" TargetMode="Externa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atavisual.balmoralgroup.us/GulfConsortiumProject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ulfconsortium.org/grant-resource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ulfconsortium.org/grant-resource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atavisual.balmoralgroup.us/GulfConsortiumProject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ebportalapp.com/sp/gulfconsortium_sep_projec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29126" y="0"/>
            <a:ext cx="7160281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571" y="3521871"/>
            <a:ext cx="7366492" cy="3213037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SEP Project Implementation – updates and Q&amp;A</a:t>
            </a:r>
          </a:p>
          <a:p>
            <a:pPr algn="l">
              <a:lnSpc>
                <a:spcPct val="120000"/>
              </a:lnSpc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July 8, 2021 – GoToMeeting</a:t>
            </a:r>
          </a:p>
          <a:p>
            <a:pPr algn="l">
              <a:lnSpc>
                <a:spcPct val="120000"/>
              </a:lnSpc>
            </a:pPr>
            <a:r>
              <a:rPr lang="en-US" sz="2000" b="1" dirty="0"/>
              <a:t>Please join my meeting from your computer, tablet or smartphone. 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u="sng" dirty="0">
                <a:hlinkClick r:id="rId3"/>
              </a:rPr>
              <a:t>https://global.gotomeeting.com/join/785710869</a:t>
            </a:r>
            <a:r>
              <a:rPr lang="en-US" sz="2000" dirty="0"/>
              <a:t> </a:t>
            </a:r>
            <a:br>
              <a:rPr lang="en-US" sz="2000" dirty="0"/>
            </a:br>
            <a:r>
              <a:rPr lang="en-US" sz="2000" b="1" dirty="0" smtClean="0"/>
              <a:t>You </a:t>
            </a:r>
            <a:r>
              <a:rPr lang="en-US" sz="2000" b="1" dirty="0"/>
              <a:t>can also dial in using your phone. 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United States: </a:t>
            </a:r>
            <a:r>
              <a:rPr lang="en-US" sz="2000" u="sng" dirty="0">
                <a:hlinkClick r:id="rId4"/>
              </a:rPr>
              <a:t>+1 (312) 757-3119</a:t>
            </a:r>
            <a:r>
              <a:rPr lang="en-US" sz="2000" dirty="0"/>
              <a:t> </a:t>
            </a:r>
            <a:br>
              <a:rPr lang="en-US" sz="2000" dirty="0"/>
            </a:br>
            <a:r>
              <a:rPr lang="en-US" sz="2000" b="1" dirty="0" smtClean="0"/>
              <a:t>Access </a:t>
            </a:r>
            <a:r>
              <a:rPr lang="en-US" sz="2000" b="1" dirty="0"/>
              <a:t>Code: 785-710-869 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78" y="1734720"/>
            <a:ext cx="3986541" cy="169428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05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374466" y="910119"/>
            <a:ext cx="11661643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How to submit a subaward application? Grants mgmt. system</a:t>
            </a:r>
          </a:p>
          <a:p>
            <a:endParaRPr lang="en-US" sz="3200" b="1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endParaRPr lang="en-US" sz="3200" b="1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Make a profile</a:t>
            </a:r>
          </a:p>
          <a:p>
            <a:pPr marL="514350" indent="-514350">
              <a:buAutoNum type="arabicParenR"/>
            </a:pP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Add an application</a:t>
            </a:r>
          </a:p>
          <a:p>
            <a:pPr marL="514350" indent="-514350">
              <a:buAutoNum type="arabicParenR"/>
            </a:pP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Fill out and submit an application 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Use templates locally or on your servers to make complete application attachments before submittal (budget, budget narrative, etc.)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094832" y="1501585"/>
            <a:ext cx="79412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hlinkClick r:id="rId3"/>
              </a:rPr>
              <a:t>https://</a:t>
            </a:r>
            <a:r>
              <a:rPr lang="en-US" sz="2400" b="1" dirty="0" smtClean="0">
                <a:hlinkClick r:id="rId3"/>
              </a:rPr>
              <a:t>webportalapp.com/sp/gulfconsortium_sep_projects</a:t>
            </a:r>
            <a:r>
              <a:rPr lang="en-US" sz="2400" b="1" dirty="0" smtClean="0"/>
              <a:t> 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Application Preparation –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upcoming applications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74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26866" y="1062519"/>
            <a:ext cx="11615121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See procurement FAQs doc at </a:t>
            </a: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2"/>
              </a:rPr>
              <a:t>https://</a:t>
            </a: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2"/>
              </a:rPr>
              <a:t>www.gulfconsortium.org/grant-resources</a:t>
            </a: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Follow county policies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Be sure procurement is federally compliant (2 CFR 200)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</p:txBody>
      </p:sp>
      <p:sp>
        <p:nvSpPr>
          <p:cNvPr id="8" name="Slide Number Placeholder 1"/>
          <p:cNvSpPr txBox="1">
            <a:spLocks/>
          </p:cNvSpPr>
          <p:nvPr/>
        </p:nvSpPr>
        <p:spPr>
          <a:xfrm>
            <a:off x="8622323" y="62977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DF08CE8-A28E-4875-B25D-BBD9ADA78B43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Procurement FAQs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853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374466" y="910119"/>
            <a:ext cx="11661643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Let Gulf Consortium know about procurement plans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Existing (CCNA) procurements may be allowed, but these need case by case review – see memo from Legal Counsel (NGN)</a:t>
            </a: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See “Procurement Information</a:t>
            </a: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” section at </a:t>
            </a: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3"/>
              </a:rPr>
              <a:t>https://</a:t>
            </a: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3"/>
              </a:rPr>
              <a:t>www.gulfconsortium.org/grant-resources</a:t>
            </a: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Compliance with:	</a:t>
            </a:r>
            <a:r>
              <a:rPr lang="en-US" sz="4400" b="1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2 CFR § </a:t>
            </a:r>
            <a:r>
              <a:rPr lang="en-US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200.317 - 326</a:t>
            </a:r>
            <a:endParaRPr lang="en-US" sz="6000" b="1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Procurement Review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0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26866" y="1062519"/>
            <a:ext cx="11615121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If you already hired someone to do the work: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Explain the procurement (in Budget Narrative) and past involvement of selected firm (if applicable) and explain 2 CFR 200 compliance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Send procurement backup to Gulf Consortium (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2"/>
              </a:rPr>
              <a:t>ddourte@balmoralgroup.us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):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RFP/RFQ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Ranking sheet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Resulting contract</a:t>
            </a:r>
          </a:p>
          <a:p>
            <a:pPr lvl="1"/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If you </a:t>
            </a: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will do a new procurement: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Explain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the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procurement (in Budget Narrative)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Describe compliance with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county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policies and federal rules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Send the procurement docs (above) to Consortium management and legal</a:t>
            </a:r>
          </a:p>
        </p:txBody>
      </p:sp>
      <p:sp>
        <p:nvSpPr>
          <p:cNvPr id="8" name="Slide Number Placeholder 1"/>
          <p:cNvSpPr txBox="1">
            <a:spLocks/>
          </p:cNvSpPr>
          <p:nvPr/>
        </p:nvSpPr>
        <p:spPr>
          <a:xfrm>
            <a:off x="8622323" y="62977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DF08CE8-A28E-4875-B25D-BBD9ADA78B43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Procurement Review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509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26866" y="1062519"/>
            <a:ext cx="1161512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How to get costs right at grant application stage...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Don’t rely on SEP estimated $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Do internal cost analysis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If you have an engineer’s estimate of construction costs – can(should) it be updated?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Other ideas?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Goal: minimize amendments to awards and to the SEP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</p:txBody>
      </p:sp>
      <p:sp>
        <p:nvSpPr>
          <p:cNvPr id="8" name="Slide Number Placeholder 1"/>
          <p:cNvSpPr txBox="1">
            <a:spLocks/>
          </p:cNvSpPr>
          <p:nvPr/>
        </p:nvSpPr>
        <p:spPr>
          <a:xfrm>
            <a:off x="8622323" y="62977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DF08CE8-A28E-4875-B25D-BBD9ADA78B43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Cost Escalation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3096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Post-award Reporting and Invoicing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15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74466" y="910119"/>
            <a:ext cx="11143457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Important Links: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Performance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Report -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3"/>
              </a:rPr>
              <a:t>https://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3"/>
              </a:rPr>
              <a:t>webportalapp.com/webform/performancereport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Financial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Report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-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4"/>
              </a:rPr>
              <a:t>https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4"/>
              </a:rPr>
              <a:t>://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4"/>
              </a:rPr>
              <a:t>webportalapp.com/webform/financialreport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Invoicing -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5"/>
              </a:rPr>
              <a:t>https://webportalapp.com/webform/paymentrequest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De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liverables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-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6"/>
              </a:rPr>
              <a:t>https://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6"/>
              </a:rPr>
              <a:t>webportalapp.com/webform/deliverables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; plans, permits, reports,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data</a:t>
            </a: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49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Post-award Reporting and Invoicing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16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74466" y="910119"/>
            <a:ext cx="1114345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Performance </a:t>
            </a: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Report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template at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3"/>
              </a:rPr>
              <a:t>https://www.gulfconsortium.org/grant-resources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  <a:endParaRPr lang="en-US" sz="2800" b="1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Let us know right away if you’re behind schedule or if there’s a major change in your project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Update your ODP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Timeline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Financial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Report </a:t>
            </a: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template provided to subrecipients by email for 1</a:t>
            </a:r>
            <a:r>
              <a:rPr lang="en-US" sz="2800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st</a:t>
            </a: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report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, then it is updated for future reports</a:t>
            </a:r>
          </a:p>
        </p:txBody>
      </p:sp>
    </p:spTree>
    <p:extLst>
      <p:ext uri="{BB962C8B-B14F-4D97-AF65-F5344CB8AC3E}">
        <p14:creationId xmlns:p14="http://schemas.microsoft.com/office/powerpoint/2010/main" val="153733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Closeout Reporting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17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74466" y="910119"/>
            <a:ext cx="1114345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Important Links:</a:t>
            </a: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Final Performance Report with ODP closeout template soon at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3"/>
              </a:rPr>
              <a:t>https://www.gulfconsortium.org/grant-resources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4752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Questions…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4466" y="910119"/>
            <a:ext cx="1075305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endParaRPr lang="en-US" sz="3600" b="1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4465" y="4394802"/>
            <a:ext cx="1075305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Contact:</a:t>
            </a:r>
          </a:p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Daniel Dourte</a:t>
            </a:r>
          </a:p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407.629.2185 ext. 113</a:t>
            </a:r>
          </a:p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3"/>
              </a:rPr>
              <a:t>ddourte@balmoralgroup.us</a:t>
            </a: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11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37160" y="4389118"/>
            <a:ext cx="5669280" cy="14630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667762" y="5510784"/>
            <a:ext cx="8817102" cy="10058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01168" y="944618"/>
            <a:ext cx="4846320" cy="28501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Application Preparation –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Implementation Milestones and timing 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8036" y="1698078"/>
            <a:ext cx="4055364" cy="109084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61188" y="2876341"/>
            <a:ext cx="46131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milestones, start years, cost, goals, funding sources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5212080" y="2468880"/>
            <a:ext cx="1088136" cy="7132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4808" y="1358371"/>
            <a:ext cx="5486400" cy="303594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464808" y="4394311"/>
            <a:ext cx="4613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Interface for project details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36411" y="924138"/>
            <a:ext cx="5797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5"/>
              </a:rPr>
              <a:t>http://datavisual.balmoralgroup.us/GulfConsortiumProjects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3" name="Right Arrow 22"/>
          <p:cNvSpPr/>
          <p:nvPr/>
        </p:nvSpPr>
        <p:spPr>
          <a:xfrm rot="5400000">
            <a:off x="9826752" y="4715256"/>
            <a:ext cx="1088136" cy="7132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916936" y="5582721"/>
            <a:ext cx="8750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Better, faster decisions on grant timing, readiness, bundling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Transparent tracking of progress and changes</a:t>
            </a:r>
          </a:p>
          <a:p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8590" y="4461056"/>
            <a:ext cx="55024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GOAL:</a:t>
            </a:r>
          </a:p>
          <a:p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Efficient, accurate grant application preparation</a:t>
            </a:r>
            <a:endParaRPr lang="en-US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5883" y="944618"/>
            <a:ext cx="48029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Dashboard for Project Data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7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RESTORE Coordination Meeting – 7/8/2021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56882" y="856357"/>
            <a:ext cx="10753059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Objective: </a:t>
            </a:r>
            <a:r>
              <a:rPr lang="en-US" sz="2000" dirty="0" smtClean="0"/>
              <a:t>Improve </a:t>
            </a:r>
            <a:r>
              <a:rPr lang="en-US" sz="2000" dirty="0"/>
              <a:t>efficiency in project implementation by sharing lessons learned</a:t>
            </a:r>
          </a:p>
          <a:p>
            <a:pPr lvl="0"/>
            <a:r>
              <a:rPr lang="en-US" sz="2000" dirty="0"/>
              <a:t>Identify challenges and solutions in project implementation</a:t>
            </a:r>
          </a:p>
          <a:p>
            <a:r>
              <a:rPr lang="en-US" sz="2400" b="1" dirty="0" smtClean="0"/>
              <a:t>Draft </a:t>
            </a:r>
            <a:r>
              <a:rPr lang="en-US" sz="2400" b="1" dirty="0"/>
              <a:t>Agenda</a:t>
            </a:r>
          </a:p>
          <a:p>
            <a:r>
              <a:rPr lang="en-US" sz="2400" b="1" dirty="0"/>
              <a:t>10 AM:</a:t>
            </a:r>
            <a:r>
              <a:rPr lang="en-US" sz="2400" dirty="0"/>
              <a:t> Welcome and Round Robin</a:t>
            </a:r>
          </a:p>
          <a:p>
            <a:r>
              <a:rPr lang="en-US" dirty="0" smtClean="0"/>
              <a:t>Recommendation </a:t>
            </a:r>
            <a:r>
              <a:rPr lang="en-US" dirty="0"/>
              <a:t>on what to highlight – focus on what the group could learn from: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Things learned (techniques, procedures, docs, </a:t>
            </a:r>
            <a:r>
              <a:rPr lang="en-US" dirty="0" err="1"/>
              <a:t>etc</a:t>
            </a:r>
            <a:r>
              <a:rPr lang="en-US" dirty="0"/>
              <a:t>) that could benefit other counties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Problems county RESTORE programs are running into that others might have faced, might face in the future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New types of projects that may benefit from different approaches in the RESTORE process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What are you dealing with now that you have questions about or could use help with?</a:t>
            </a:r>
          </a:p>
          <a:p>
            <a:r>
              <a:rPr lang="en-US" sz="1400" b="1" dirty="0" smtClean="0"/>
              <a:t>County </a:t>
            </a:r>
            <a:r>
              <a:rPr lang="en-US" sz="1400" b="1" dirty="0"/>
              <a:t>list: </a:t>
            </a:r>
            <a:r>
              <a:rPr lang="en-US" sz="1400" dirty="0"/>
              <a:t>Escambia, Santa Rosa, Okaloosa, Walton, Bay, Gulf, Franklin, Wakulla, Jefferson, Taylor, Dixie, Levy, Citrus, Hernando, Pasco, Hillsborough, Pinellas, Manatee, Sarasota, Charlotte, Collier, Lee, Monroe </a:t>
            </a:r>
          </a:p>
          <a:p>
            <a:r>
              <a:rPr lang="en-US" sz="2400" b="1" dirty="0" smtClean="0"/>
              <a:t>10:45 </a:t>
            </a:r>
            <a:r>
              <a:rPr lang="en-US" sz="2400" b="1" dirty="0"/>
              <a:t>AM: RESTORE Council, Treasury, and FDEP updates as </a:t>
            </a:r>
            <a:r>
              <a:rPr lang="en-US" sz="2400" b="1" dirty="0" smtClean="0"/>
              <a:t>needed</a:t>
            </a:r>
            <a:endParaRPr lang="en-US" sz="2400" dirty="0"/>
          </a:p>
          <a:p>
            <a:r>
              <a:rPr lang="en-US" sz="2400" b="1" dirty="0"/>
              <a:t>11:00 AM: NRDA Updates</a:t>
            </a:r>
            <a:r>
              <a:rPr lang="en-US" sz="2400" dirty="0"/>
              <a:t> (Gareth Leonard)</a:t>
            </a:r>
          </a:p>
          <a:p>
            <a:r>
              <a:rPr lang="en-US" dirty="0"/>
              <a:t> </a:t>
            </a:r>
            <a:r>
              <a:rPr lang="en-US" sz="2400" b="1" dirty="0" smtClean="0"/>
              <a:t>11:15 </a:t>
            </a:r>
            <a:r>
              <a:rPr lang="en-US" sz="2400" b="1" dirty="0"/>
              <a:t>AM:</a:t>
            </a:r>
            <a:r>
              <a:rPr lang="en-US" sz="2400" dirty="0"/>
              <a:t> </a:t>
            </a:r>
            <a:r>
              <a:rPr lang="en-US" sz="2400" b="1" dirty="0"/>
              <a:t>SEP project implementation discussion</a:t>
            </a:r>
            <a:endParaRPr lang="en-US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/>
              <a:t>Grant application reminders, examples; templates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/>
              <a:t>Timeline for grant applications – start now for work you want to start in a year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/>
              <a:t>Post-award reporting, closeouts, extensions, deliverables, and payment </a:t>
            </a:r>
            <a:r>
              <a:rPr lang="en-US" sz="1600" dirty="0" smtClean="0"/>
              <a:t>requests</a:t>
            </a:r>
            <a:endParaRPr lang="en-US" sz="1600" dirty="0"/>
          </a:p>
          <a:p>
            <a:r>
              <a:rPr lang="en-US" sz="2400" b="1" dirty="0"/>
              <a:t> </a:t>
            </a:r>
            <a:r>
              <a:rPr lang="en-US" sz="2400" b="1" dirty="0" smtClean="0"/>
              <a:t>11:30 </a:t>
            </a:r>
            <a:r>
              <a:rPr lang="en-US" sz="2400" b="1" dirty="0"/>
              <a:t>AM: </a:t>
            </a:r>
            <a:r>
              <a:rPr lang="en-US" sz="2400" dirty="0"/>
              <a:t>recommendations for </a:t>
            </a:r>
            <a:r>
              <a:rPr lang="en-US" sz="2400" dirty="0" smtClean="0"/>
              <a:t>next meeting </a:t>
            </a:r>
            <a:r>
              <a:rPr lang="en-US" sz="2400" dirty="0"/>
              <a:t>– what to focus on, topic of interest</a:t>
            </a:r>
            <a:r>
              <a:rPr lang="en-US" sz="2400" dirty="0" smtClean="0"/>
              <a:t>?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30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Application Status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4466" y="782103"/>
            <a:ext cx="1075305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Where’s my application, when will an award be made?</a:t>
            </a:r>
          </a:p>
          <a:p>
            <a:r>
              <a:rPr lang="en-US" sz="2800" dirty="0">
                <a:hlinkClick r:id="rId3"/>
              </a:rPr>
              <a:t>http://</a:t>
            </a:r>
            <a:r>
              <a:rPr lang="en-US" sz="2800" dirty="0" smtClean="0">
                <a:hlinkClick r:id="rId3"/>
              </a:rPr>
              <a:t>datavisual.balmoralgroup.us/GulfConsortiumProjects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(p. 8, navigation arrows at bottom)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6195" y="2228653"/>
            <a:ext cx="8229600" cy="4468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79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Application Timeline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92050" y="1174634"/>
            <a:ext cx="1075305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Plan for </a:t>
            </a: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at least </a:t>
            </a: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9 months from the time you submit to Gulf Consortium to the time RESTORE Council makes an award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29525" y="3548785"/>
            <a:ext cx="389850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Application submission to Consortium</a:t>
            </a:r>
            <a:endParaRPr lang="en-US" sz="3600" dirty="0"/>
          </a:p>
        </p:txBody>
      </p:sp>
      <p:sp>
        <p:nvSpPr>
          <p:cNvPr id="12" name="Right Arrow 11"/>
          <p:cNvSpPr/>
          <p:nvPr/>
        </p:nvSpPr>
        <p:spPr>
          <a:xfrm>
            <a:off x="4834836" y="4018720"/>
            <a:ext cx="1645920" cy="731520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455291" y="3647994"/>
            <a:ext cx="389850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Award from RESTORE Council</a:t>
            </a:r>
            <a:endParaRPr lang="en-US" sz="3600" dirty="0"/>
          </a:p>
        </p:txBody>
      </p:sp>
      <p:sp>
        <p:nvSpPr>
          <p:cNvPr id="14" name="Rectangle 13"/>
          <p:cNvSpPr/>
          <p:nvPr/>
        </p:nvSpPr>
        <p:spPr>
          <a:xfrm>
            <a:off x="4303954" y="3121166"/>
            <a:ext cx="38985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9 months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67876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Application Preparation –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guidance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4466" y="782103"/>
            <a:ext cx="10753059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What is needed to submit a subaward application?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See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guidance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documents and templates at</a:t>
            </a:r>
          </a:p>
          <a:p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3"/>
              </a:rPr>
              <a:t>https://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3"/>
              </a:rPr>
              <a:t>www.gulfconsortium.org/grant-resources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Project Abstract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Project Narrative (BAS)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Project Map (can be picture of pdf or word doc)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Milestone information (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spreadsheet; 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include deliverables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)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Budget Narrative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Budget Table (spreadsheet; SF 424 object class categories)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Leveraged Funding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form (don’t need drawdown schedule)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Metrics information (BAS)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Observational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Data Plan (BAS)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Data Management Plan (BAS)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Environmental Compliance Checklist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GIS shapefiles – or map/picture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(don’t let this hold you up – we can quickly make these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)</a:t>
            </a:r>
            <a:endParaRPr lang="en-US" sz="2400" b="1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5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500016" y="2172917"/>
            <a:ext cx="42256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Recommended order</a:t>
            </a:r>
            <a:endParaRPr lang="en-US" sz="3600" dirty="0"/>
          </a:p>
        </p:txBody>
      </p:sp>
      <p:sp>
        <p:nvSpPr>
          <p:cNvPr id="12" name="Right Arrow 11"/>
          <p:cNvSpPr/>
          <p:nvPr/>
        </p:nvSpPr>
        <p:spPr>
          <a:xfrm rot="10800000">
            <a:off x="5794660" y="2143464"/>
            <a:ext cx="1645920" cy="731520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56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Application Preparation –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guidance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4466" y="782103"/>
            <a:ext cx="107530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What is needed to submit a subaward application?</a:t>
            </a:r>
          </a:p>
          <a:p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3"/>
              </a:rPr>
              <a:t>https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3"/>
              </a:rPr>
              <a:t>://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3"/>
              </a:rPr>
              <a:t>www.gulfconsortium.org/grant-resources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r="38260"/>
          <a:stretch/>
        </p:blipFill>
        <p:spPr>
          <a:xfrm>
            <a:off x="6123671" y="2228656"/>
            <a:ext cx="5145154" cy="372301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60535" y="2162626"/>
            <a:ext cx="550393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Please use templates:</a:t>
            </a: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more complete applications = less management cost 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4466" y="4214165"/>
            <a:ext cx="43733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Save each of the blank templates; then save as project-specific name and fill them in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</p:txBody>
      </p:sp>
      <p:sp>
        <p:nvSpPr>
          <p:cNvPr id="13" name="Right Arrow 12"/>
          <p:cNvSpPr/>
          <p:nvPr/>
        </p:nvSpPr>
        <p:spPr>
          <a:xfrm rot="10800000">
            <a:off x="4598376" y="4743999"/>
            <a:ext cx="1368962" cy="747346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13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Application Preparation –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upcoming applications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4466" y="910119"/>
            <a:ext cx="1081814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Next suggested date to submit applications by: 8/6/2021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Don’t need to wait until then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– submit whenever you’re ready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What portions of projects can proceed?  </a:t>
            </a: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Anything with a  2019 to 2023 </a:t>
            </a: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(or maybe even after that) </a:t>
            </a: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start date in the SEP… see </a:t>
            </a:r>
            <a:r>
              <a:rPr lang="en-US" sz="3200" dirty="0">
                <a:hlinkClick r:id="rId3"/>
              </a:rPr>
              <a:t>http://datavisual.balmoralgroup.us/GulfConsortiumProjects</a:t>
            </a:r>
            <a:r>
              <a:rPr lang="en-US" sz="3200" dirty="0"/>
              <a:t> </a:t>
            </a: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and </a:t>
            </a: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ask us for help or suggestions</a:t>
            </a:r>
            <a:endParaRPr lang="en-US" sz="3200" b="1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980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Application Preparation –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upcoming applications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4466" y="910119"/>
            <a:ext cx="1081814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IMPORTANT for reducing overhead: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Don’t separate projects into smaller pieces than necessary… every grant/project needs an application and twice-annual performance and financial reports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Look at the most complete tangible </a:t>
            </a: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deliverable(s) 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you can complete with the information you have and submit for that </a:t>
            </a: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milestone(s)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72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374466" y="910119"/>
            <a:ext cx="116616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How to submit a subaward application? Online at: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644" y="1422435"/>
            <a:ext cx="8867409" cy="542012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094832" y="1501585"/>
            <a:ext cx="79412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hlinkClick r:id="rId4"/>
              </a:rPr>
              <a:t>https://</a:t>
            </a:r>
            <a:r>
              <a:rPr lang="en-US" sz="2400" b="1" dirty="0" smtClean="0">
                <a:hlinkClick r:id="rId4"/>
              </a:rPr>
              <a:t>webportalapp.com/sp/gulfconsortium_sep_projects</a:t>
            </a:r>
            <a:r>
              <a:rPr lang="en-US" sz="2400" b="1" dirty="0" smtClean="0"/>
              <a:t> </a:t>
            </a:r>
            <a:endParaRPr lang="en-US" sz="2400" b="1" dirty="0"/>
          </a:p>
        </p:txBody>
      </p:sp>
      <p:sp>
        <p:nvSpPr>
          <p:cNvPr id="12" name="Rectangle 11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Application Preparation –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upcoming applications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97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3396</TotalTime>
  <Words>1104</Words>
  <Application>Microsoft Office PowerPoint</Application>
  <PresentationFormat>Widescreen</PresentationFormat>
  <Paragraphs>153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Dourte</dc:creator>
  <cp:lastModifiedBy>Daniel Dourte</cp:lastModifiedBy>
  <cp:revision>279</cp:revision>
  <dcterms:created xsi:type="dcterms:W3CDTF">2018-11-08T18:34:48Z</dcterms:created>
  <dcterms:modified xsi:type="dcterms:W3CDTF">2021-07-08T12:26:38Z</dcterms:modified>
</cp:coreProperties>
</file>